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6" r:id="rId1"/>
  </p:sldMasterIdLst>
  <p:notesMasterIdLst>
    <p:notesMasterId r:id="rId208"/>
  </p:notesMasterIdLst>
  <p:handoutMasterIdLst>
    <p:handoutMasterId r:id="rId209"/>
  </p:handoutMasterIdLst>
  <p:sldIdLst>
    <p:sldId id="1092" r:id="rId2"/>
    <p:sldId id="1093" r:id="rId3"/>
    <p:sldId id="939" r:id="rId4"/>
    <p:sldId id="940" r:id="rId5"/>
    <p:sldId id="952" r:id="rId6"/>
    <p:sldId id="956" r:id="rId7"/>
    <p:sldId id="953" r:id="rId8"/>
    <p:sldId id="955" r:id="rId9"/>
    <p:sldId id="941" r:id="rId10"/>
    <p:sldId id="946" r:id="rId11"/>
    <p:sldId id="942" r:id="rId12"/>
    <p:sldId id="943" r:id="rId13"/>
    <p:sldId id="944" r:id="rId14"/>
    <p:sldId id="945" r:id="rId15"/>
    <p:sldId id="947" r:id="rId16"/>
    <p:sldId id="950" r:id="rId17"/>
    <p:sldId id="948" r:id="rId18"/>
    <p:sldId id="949" r:id="rId19"/>
    <p:sldId id="1000" r:id="rId20"/>
    <p:sldId id="957" r:id="rId21"/>
    <p:sldId id="958" r:id="rId22"/>
    <p:sldId id="959" r:id="rId23"/>
    <p:sldId id="960" r:id="rId24"/>
    <p:sldId id="961" r:id="rId25"/>
    <p:sldId id="1094" r:id="rId26"/>
    <p:sldId id="962" r:id="rId27"/>
    <p:sldId id="963" r:id="rId28"/>
    <p:sldId id="964" r:id="rId29"/>
    <p:sldId id="965" r:id="rId30"/>
    <p:sldId id="966" r:id="rId31"/>
    <p:sldId id="967" r:id="rId32"/>
    <p:sldId id="968" r:id="rId33"/>
    <p:sldId id="1196" r:id="rId34"/>
    <p:sldId id="1003" r:id="rId35"/>
    <p:sldId id="1004" r:id="rId36"/>
    <p:sldId id="1016" r:id="rId37"/>
    <p:sldId id="1017" r:id="rId38"/>
    <p:sldId id="1020" r:id="rId39"/>
    <p:sldId id="1018" r:id="rId40"/>
    <p:sldId id="1021" r:id="rId41"/>
    <p:sldId id="1022" r:id="rId42"/>
    <p:sldId id="1023" r:id="rId43"/>
    <p:sldId id="1024" r:id="rId44"/>
    <p:sldId id="1005" r:id="rId45"/>
    <p:sldId id="1025" r:id="rId46"/>
    <p:sldId id="1026" r:id="rId47"/>
    <p:sldId id="1002" r:id="rId48"/>
    <p:sldId id="1027" r:id="rId49"/>
    <p:sldId id="1029" r:id="rId50"/>
    <p:sldId id="1028" r:id="rId51"/>
    <p:sldId id="1030" r:id="rId52"/>
    <p:sldId id="1031" r:id="rId53"/>
    <p:sldId id="1032" r:id="rId54"/>
    <p:sldId id="1033" r:id="rId55"/>
    <p:sldId id="1034" r:id="rId56"/>
    <p:sldId id="1036" r:id="rId57"/>
    <p:sldId id="1035" r:id="rId58"/>
    <p:sldId id="1037" r:id="rId59"/>
    <p:sldId id="1038" r:id="rId60"/>
    <p:sldId id="1039" r:id="rId61"/>
    <p:sldId id="1041" r:id="rId62"/>
    <p:sldId id="1040" r:id="rId63"/>
    <p:sldId id="1095" r:id="rId64"/>
    <p:sldId id="1096" r:id="rId65"/>
    <p:sldId id="1097" r:id="rId66"/>
    <p:sldId id="1098" r:id="rId67"/>
    <p:sldId id="1099" r:id="rId68"/>
    <p:sldId id="1100" r:id="rId69"/>
    <p:sldId id="1101" r:id="rId70"/>
    <p:sldId id="1102" r:id="rId71"/>
    <p:sldId id="1103" r:id="rId72"/>
    <p:sldId id="1013" r:id="rId73"/>
    <p:sldId id="1047" r:id="rId74"/>
    <p:sldId id="1044" r:id="rId75"/>
    <p:sldId id="1046" r:id="rId76"/>
    <p:sldId id="1048" r:id="rId77"/>
    <p:sldId id="1049" r:id="rId78"/>
    <p:sldId id="1052" r:id="rId79"/>
    <p:sldId id="1050" r:id="rId80"/>
    <p:sldId id="1051" r:id="rId81"/>
    <p:sldId id="1053" r:id="rId82"/>
    <p:sldId id="1054" r:id="rId83"/>
    <p:sldId id="1055" r:id="rId84"/>
    <p:sldId id="1056" r:id="rId85"/>
    <p:sldId id="1060" r:id="rId86"/>
    <p:sldId id="1059" r:id="rId87"/>
    <p:sldId id="1061" r:id="rId88"/>
    <p:sldId id="1104" r:id="rId89"/>
    <p:sldId id="1105" r:id="rId90"/>
    <p:sldId id="1109" r:id="rId91"/>
    <p:sldId id="1106" r:id="rId92"/>
    <p:sldId id="1107" r:id="rId93"/>
    <p:sldId id="1108" r:id="rId94"/>
    <p:sldId id="1043" r:id="rId95"/>
    <p:sldId id="1065" r:id="rId96"/>
    <p:sldId id="1066" r:id="rId97"/>
    <p:sldId id="1067" r:id="rId98"/>
    <p:sldId id="1068" r:id="rId99"/>
    <p:sldId id="1091" r:id="rId100"/>
    <p:sldId id="1069" r:id="rId101"/>
    <p:sldId id="1070" r:id="rId102"/>
    <p:sldId id="1058" r:id="rId103"/>
    <p:sldId id="1071" r:id="rId104"/>
    <p:sldId id="1072" r:id="rId105"/>
    <p:sldId id="1073" r:id="rId106"/>
    <p:sldId id="1075" r:id="rId107"/>
    <p:sldId id="1074" r:id="rId108"/>
    <p:sldId id="1110" r:id="rId109"/>
    <p:sldId id="1111" r:id="rId110"/>
    <p:sldId id="1112" r:id="rId111"/>
    <p:sldId id="1076" r:id="rId112"/>
    <p:sldId id="1077" r:id="rId113"/>
    <p:sldId id="1078" r:id="rId114"/>
    <p:sldId id="1079" r:id="rId115"/>
    <p:sldId id="1080" r:id="rId116"/>
    <p:sldId id="1081" r:id="rId117"/>
    <p:sldId id="1082" r:id="rId118"/>
    <p:sldId id="1083" r:id="rId119"/>
    <p:sldId id="1084" r:id="rId120"/>
    <p:sldId id="1085" r:id="rId121"/>
    <p:sldId id="1113" r:id="rId122"/>
    <p:sldId id="1014" r:id="rId123"/>
    <p:sldId id="1087" r:id="rId124"/>
    <p:sldId id="1114" r:id="rId125"/>
    <p:sldId id="1116" r:id="rId126"/>
    <p:sldId id="1117" r:id="rId127"/>
    <p:sldId id="1115" r:id="rId128"/>
    <p:sldId id="1006" r:id="rId129"/>
    <p:sldId id="1123" r:id="rId130"/>
    <p:sldId id="1088" r:id="rId131"/>
    <p:sldId id="1121" r:id="rId132"/>
    <p:sldId id="1118" r:id="rId133"/>
    <p:sldId id="1122" r:id="rId134"/>
    <p:sldId id="1008" r:id="rId135"/>
    <p:sldId id="1089" r:id="rId136"/>
    <p:sldId id="1128" r:id="rId137"/>
    <p:sldId id="1126" r:id="rId138"/>
    <p:sldId id="1129" r:id="rId139"/>
    <p:sldId id="1130" r:id="rId140"/>
    <p:sldId id="1131" r:id="rId141"/>
    <p:sldId id="1124" r:id="rId142"/>
    <p:sldId id="1132" r:id="rId143"/>
    <p:sldId id="1015" r:id="rId144"/>
    <p:sldId id="1142" r:id="rId145"/>
    <p:sldId id="1143" r:id="rId146"/>
    <p:sldId id="1144" r:id="rId147"/>
    <p:sldId id="1145" r:id="rId148"/>
    <p:sldId id="1146" r:id="rId149"/>
    <p:sldId id="1147" r:id="rId150"/>
    <p:sldId id="1148" r:id="rId151"/>
    <p:sldId id="1151" r:id="rId152"/>
    <p:sldId id="1150" r:id="rId153"/>
    <p:sldId id="1152" r:id="rId154"/>
    <p:sldId id="1149" r:id="rId155"/>
    <p:sldId id="1153" r:id="rId156"/>
    <p:sldId id="1154" r:id="rId157"/>
    <p:sldId id="1155" r:id="rId158"/>
    <p:sldId id="1156" r:id="rId159"/>
    <p:sldId id="1157" r:id="rId160"/>
    <p:sldId id="1158" r:id="rId161"/>
    <p:sldId id="1197" r:id="rId162"/>
    <p:sldId id="1198" r:id="rId163"/>
    <p:sldId id="1199" r:id="rId164"/>
    <p:sldId id="1204" r:id="rId165"/>
    <p:sldId id="1205" r:id="rId166"/>
    <p:sldId id="1200" r:id="rId167"/>
    <p:sldId id="1202" r:id="rId168"/>
    <p:sldId id="1203" r:id="rId169"/>
    <p:sldId id="1138" r:id="rId170"/>
    <p:sldId id="1159" r:id="rId171"/>
    <p:sldId id="1162" r:id="rId172"/>
    <p:sldId id="1163" r:id="rId173"/>
    <p:sldId id="1165" r:id="rId174"/>
    <p:sldId id="1166" r:id="rId175"/>
    <p:sldId id="1167" r:id="rId176"/>
    <p:sldId id="1169" r:id="rId177"/>
    <p:sldId id="1168" r:id="rId178"/>
    <p:sldId id="1164" r:id="rId179"/>
    <p:sldId id="1171" r:id="rId180"/>
    <p:sldId id="1172" r:id="rId181"/>
    <p:sldId id="1173" r:id="rId182"/>
    <p:sldId id="1174" r:id="rId183"/>
    <p:sldId id="1175" r:id="rId184"/>
    <p:sldId id="1176" r:id="rId185"/>
    <p:sldId id="1177" r:id="rId186"/>
    <p:sldId id="1178" r:id="rId187"/>
    <p:sldId id="1179" r:id="rId188"/>
    <p:sldId id="1180" r:id="rId189"/>
    <p:sldId id="1181" r:id="rId190"/>
    <p:sldId id="1182" r:id="rId191"/>
    <p:sldId id="1183" r:id="rId192"/>
    <p:sldId id="1184" r:id="rId193"/>
    <p:sldId id="1185" r:id="rId194"/>
    <p:sldId id="1186" r:id="rId195"/>
    <p:sldId id="1187" r:id="rId196"/>
    <p:sldId id="1188" r:id="rId197"/>
    <p:sldId id="1208" r:id="rId198"/>
    <p:sldId id="1191" r:id="rId199"/>
    <p:sldId id="1192" r:id="rId200"/>
    <p:sldId id="1194" r:id="rId201"/>
    <p:sldId id="1209" r:id="rId202"/>
    <p:sldId id="1206" r:id="rId203"/>
    <p:sldId id="1207" r:id="rId204"/>
    <p:sldId id="1195" r:id="rId205"/>
    <p:sldId id="1009" r:id="rId206"/>
    <p:sldId id="1210" r:id="rId207"/>
  </p:sldIdLst>
  <p:sldSz cx="9144000" cy="5715000" type="screen16x10"/>
  <p:notesSz cx="6794500" cy="9906000"/>
  <p:custDataLst>
    <p:tags r:id="rId21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b="1" kern="1200">
        <a:solidFill>
          <a:schemeClr val="accent2"/>
        </a:solidFill>
        <a:latin typeface="Trebuchet MS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166480-62E1-4FB8-A01D-D365FB053208}">
          <p14:sldIdLst>
            <p14:sldId id="1092"/>
            <p14:sldId id="1093"/>
            <p14:sldId id="939"/>
            <p14:sldId id="940"/>
            <p14:sldId id="952"/>
            <p14:sldId id="956"/>
            <p14:sldId id="953"/>
            <p14:sldId id="955"/>
            <p14:sldId id="941"/>
            <p14:sldId id="946"/>
            <p14:sldId id="942"/>
            <p14:sldId id="943"/>
            <p14:sldId id="944"/>
            <p14:sldId id="945"/>
            <p14:sldId id="947"/>
            <p14:sldId id="950"/>
            <p14:sldId id="948"/>
            <p14:sldId id="949"/>
            <p14:sldId id="1000"/>
            <p14:sldId id="957"/>
            <p14:sldId id="958"/>
            <p14:sldId id="959"/>
            <p14:sldId id="960"/>
            <p14:sldId id="961"/>
            <p14:sldId id="1094"/>
            <p14:sldId id="962"/>
            <p14:sldId id="963"/>
            <p14:sldId id="964"/>
            <p14:sldId id="965"/>
            <p14:sldId id="966"/>
            <p14:sldId id="967"/>
            <p14:sldId id="968"/>
            <p14:sldId id="1196"/>
            <p14:sldId id="1003"/>
            <p14:sldId id="1004"/>
            <p14:sldId id="1016"/>
            <p14:sldId id="1017"/>
            <p14:sldId id="1020"/>
            <p14:sldId id="1018"/>
            <p14:sldId id="1021"/>
            <p14:sldId id="1022"/>
            <p14:sldId id="1023"/>
            <p14:sldId id="1024"/>
            <p14:sldId id="1005"/>
            <p14:sldId id="1025"/>
            <p14:sldId id="1026"/>
            <p14:sldId id="1002"/>
            <p14:sldId id="1027"/>
            <p14:sldId id="1029"/>
            <p14:sldId id="1028"/>
            <p14:sldId id="1030"/>
            <p14:sldId id="1031"/>
            <p14:sldId id="1032"/>
            <p14:sldId id="1033"/>
            <p14:sldId id="1034"/>
            <p14:sldId id="1036"/>
            <p14:sldId id="1035"/>
            <p14:sldId id="1037"/>
            <p14:sldId id="1038"/>
            <p14:sldId id="1039"/>
            <p14:sldId id="1041"/>
            <p14:sldId id="1040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013"/>
            <p14:sldId id="1047"/>
            <p14:sldId id="1044"/>
            <p14:sldId id="1046"/>
            <p14:sldId id="1048"/>
            <p14:sldId id="1049"/>
            <p14:sldId id="1052"/>
            <p14:sldId id="1050"/>
            <p14:sldId id="1051"/>
            <p14:sldId id="1053"/>
            <p14:sldId id="1054"/>
            <p14:sldId id="1055"/>
            <p14:sldId id="1056"/>
            <p14:sldId id="1060"/>
            <p14:sldId id="1059"/>
            <p14:sldId id="1061"/>
            <p14:sldId id="1104"/>
            <p14:sldId id="1105"/>
            <p14:sldId id="1109"/>
            <p14:sldId id="1106"/>
            <p14:sldId id="1107"/>
            <p14:sldId id="1108"/>
            <p14:sldId id="1043"/>
            <p14:sldId id="1065"/>
            <p14:sldId id="1066"/>
            <p14:sldId id="1067"/>
            <p14:sldId id="1068"/>
            <p14:sldId id="1091"/>
            <p14:sldId id="1069"/>
            <p14:sldId id="1070"/>
            <p14:sldId id="1058"/>
            <p14:sldId id="1071"/>
            <p14:sldId id="1072"/>
            <p14:sldId id="1073"/>
            <p14:sldId id="1075"/>
            <p14:sldId id="1074"/>
            <p14:sldId id="1110"/>
            <p14:sldId id="1111"/>
            <p14:sldId id="1112"/>
            <p14:sldId id="1076"/>
            <p14:sldId id="1077"/>
            <p14:sldId id="1078"/>
            <p14:sldId id="1079"/>
            <p14:sldId id="1080"/>
            <p14:sldId id="1081"/>
            <p14:sldId id="1082"/>
            <p14:sldId id="1083"/>
            <p14:sldId id="1084"/>
            <p14:sldId id="1085"/>
            <p14:sldId id="1113"/>
            <p14:sldId id="1014"/>
            <p14:sldId id="1087"/>
            <p14:sldId id="1114"/>
            <p14:sldId id="1116"/>
            <p14:sldId id="1117"/>
            <p14:sldId id="1115"/>
            <p14:sldId id="1006"/>
            <p14:sldId id="1123"/>
            <p14:sldId id="1088"/>
            <p14:sldId id="1121"/>
            <p14:sldId id="1118"/>
            <p14:sldId id="1122"/>
            <p14:sldId id="1008"/>
            <p14:sldId id="1089"/>
            <p14:sldId id="1128"/>
            <p14:sldId id="1126"/>
            <p14:sldId id="1129"/>
            <p14:sldId id="1130"/>
            <p14:sldId id="1131"/>
            <p14:sldId id="1124"/>
            <p14:sldId id="1132"/>
            <p14:sldId id="1015"/>
            <p14:sldId id="1142"/>
            <p14:sldId id="1143"/>
            <p14:sldId id="1144"/>
            <p14:sldId id="1145"/>
            <p14:sldId id="1146"/>
            <p14:sldId id="1147"/>
            <p14:sldId id="1148"/>
            <p14:sldId id="1151"/>
            <p14:sldId id="1150"/>
            <p14:sldId id="1152"/>
            <p14:sldId id="1149"/>
            <p14:sldId id="1153"/>
            <p14:sldId id="1154"/>
            <p14:sldId id="1155"/>
            <p14:sldId id="1156"/>
            <p14:sldId id="1157"/>
            <p14:sldId id="1158"/>
            <p14:sldId id="1197"/>
            <p14:sldId id="1198"/>
            <p14:sldId id="1199"/>
            <p14:sldId id="1204"/>
            <p14:sldId id="1205"/>
            <p14:sldId id="1200"/>
            <p14:sldId id="1202"/>
            <p14:sldId id="1203"/>
            <p14:sldId id="1138"/>
            <p14:sldId id="1159"/>
            <p14:sldId id="1162"/>
            <p14:sldId id="1163"/>
            <p14:sldId id="1165"/>
            <p14:sldId id="1166"/>
            <p14:sldId id="1167"/>
            <p14:sldId id="1169"/>
            <p14:sldId id="1168"/>
            <p14:sldId id="1164"/>
            <p14:sldId id="1171"/>
            <p14:sldId id="1172"/>
            <p14:sldId id="1173"/>
            <p14:sldId id="1174"/>
            <p14:sldId id="1175"/>
            <p14:sldId id="1176"/>
            <p14:sldId id="1177"/>
            <p14:sldId id="1178"/>
            <p14:sldId id="1179"/>
            <p14:sldId id="1180"/>
            <p14:sldId id="1181"/>
            <p14:sldId id="1182"/>
            <p14:sldId id="1183"/>
            <p14:sldId id="1184"/>
            <p14:sldId id="1185"/>
            <p14:sldId id="1186"/>
            <p14:sldId id="1187"/>
            <p14:sldId id="1188"/>
            <p14:sldId id="1208"/>
            <p14:sldId id="1191"/>
            <p14:sldId id="1192"/>
            <p14:sldId id="1194"/>
            <p14:sldId id="1209"/>
            <p14:sldId id="1206"/>
            <p14:sldId id="1207"/>
            <p14:sldId id="1195"/>
            <p14:sldId id="1009"/>
            <p14:sldId id="12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1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udia Perin" initials="CP" lastIdx="1" clrIdx="0"/>
  <p:cmAuthor id="1" name="Giulio" initials="GR" lastIdx="3" clrIdx="1"/>
  <p:cmAuthor id="2" name="Silvia Fragola" initials="SF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BB59"/>
    <a:srgbClr val="EBF6F9"/>
    <a:srgbClr val="CCCC00"/>
    <a:srgbClr val="A1B90F"/>
    <a:srgbClr val="BBBF11"/>
    <a:srgbClr val="E1EB85"/>
    <a:srgbClr val="FF0000"/>
    <a:srgbClr val="EAEAEA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6" autoAdjust="0"/>
    <p:restoredTop sz="82446" autoAdjust="0"/>
  </p:normalViewPr>
  <p:slideViewPr>
    <p:cSldViewPr snapToGrid="0">
      <p:cViewPr varScale="1">
        <p:scale>
          <a:sx n="84" d="100"/>
          <a:sy n="84" d="100"/>
        </p:scale>
        <p:origin x="66" y="942"/>
      </p:cViewPr>
      <p:guideLst>
        <p:guide orient="horz"/>
        <p:guide pos="7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968" y="-104"/>
      </p:cViewPr>
      <p:guideLst>
        <p:guide orient="horz" pos="3121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gs" Target="tags/tag1.xml"/><Relationship Id="rId215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48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t" anchorCtr="0" compatLnSpc="1">
            <a:prstTxWarp prst="textNoShape">
              <a:avLst/>
            </a:prstTxWarp>
          </a:bodyPr>
          <a:lstStyle>
            <a:lvl1pPr defTabSz="941388">
              <a:defRPr sz="1000" b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Titolo del corso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424238" y="0"/>
            <a:ext cx="33702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t" anchorCtr="0" compatLnSpc="1">
            <a:prstTxWarp prst="textNoShape">
              <a:avLst/>
            </a:prstTxWarp>
          </a:bodyPr>
          <a:lstStyle>
            <a:lvl1pPr algn="r" defTabSz="941388">
              <a:defRPr sz="1000" b="0">
                <a:solidFill>
                  <a:schemeClr val="tx1"/>
                </a:solidFill>
              </a:defRPr>
            </a:lvl1pPr>
          </a:lstStyle>
          <a:p>
            <a:fld id="{2E2599BA-D630-443E-A60C-5FDC4551D488}" type="datetime1">
              <a:rPr lang="en-US"/>
              <a:pPr/>
              <a:t>10/3/2015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51403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b" anchorCtr="0" compatLnSpc="1">
            <a:prstTxWarp prst="textNoShape">
              <a:avLst/>
            </a:prstTxWarp>
          </a:bodyPr>
          <a:lstStyle>
            <a:lvl1pPr defTabSz="941388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© 2005 - CEFRIEL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94313" y="9409113"/>
            <a:ext cx="15001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b" anchorCtr="0" compatLnSpc="1">
            <a:prstTxWarp prst="textNoShape">
              <a:avLst/>
            </a:prstTxWarp>
          </a:bodyPr>
          <a:lstStyle>
            <a:lvl1pPr algn="r" defTabSz="941388">
              <a:defRPr sz="1000" b="0">
                <a:solidFill>
                  <a:schemeClr val="tx1"/>
                </a:solidFill>
              </a:defRPr>
            </a:lvl1pPr>
          </a:lstStyle>
          <a:p>
            <a:fld id="{77E2B965-08F5-4DE5-9CF1-3AF3FB613773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3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t" anchorCtr="0" compatLnSpc="1">
            <a:prstTxWarp prst="textNoShape">
              <a:avLst/>
            </a:prstTxWarp>
          </a:bodyPr>
          <a:lstStyle>
            <a:lvl1pPr defTabSz="941388"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Titolo del corso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575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AEEA663C-AE22-4E99-956E-F278BE7D15EC}" type="datetime1">
              <a:rPr lang="en-US"/>
              <a:pPr/>
              <a:t>10/3/2015</a:t>
            </a:fld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28663"/>
            <a:ext cx="598805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714875"/>
            <a:ext cx="50339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591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b" anchorCtr="0" compatLnSpc="1">
            <a:prstTxWarp prst="textNoShape">
              <a:avLst/>
            </a:prstTxWarp>
          </a:bodyPr>
          <a:lstStyle>
            <a:lvl1pPr defTabSz="941388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r>
              <a:rPr lang="en-US"/>
              <a:t>© 2005 - CEFRIEL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575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32" tIns="47116" rIns="94232" bIns="47116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C2C34F51-4E53-4DA3-A2FB-B1D9B565EAF2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0342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742950"/>
            <a:ext cx="5943600" cy="37147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 </a:t>
            </a:r>
            <a:r>
              <a:rPr lang="en-US" dirty="0" err="1" smtClean="0"/>
              <a:t>il</a:t>
            </a:r>
            <a:r>
              <a:rPr lang="en-US" dirty="0" smtClean="0"/>
              <a:t> ranking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definitivo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valutare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it-IT" dirty="0">
                <a:solidFill>
                  <a:srgbClr val="262626"/>
                </a:solidFill>
              </a:rPr>
              <a:t>costo del ritardo e debito tecnico.</a:t>
            </a:r>
          </a:p>
          <a:p>
            <a:r>
              <a:rPr lang="it-IT" dirty="0">
                <a:solidFill>
                  <a:srgbClr val="262626"/>
                </a:solidFill>
              </a:rPr>
              <a:t>Ogni iniziativa minore di 1 mese sarà riassunta sulla card di portfolio con: nome, costo, stato, se è urgente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/>
          <a:lstStyle/>
          <a:p>
            <a:fld id="{86F5DCF1-B5C0-2E4D-A69F-64DCE2B171F2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86230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350000" y="861000"/>
            <a:ext cx="7395538" cy="2618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it-IT" sz="1800" b="1" kern="1200" cap="all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FontTx/>
              <a:buNone/>
              <a:defRPr lang="it-IT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>
              <a:buFontTx/>
              <a:buNone/>
              <a:defRPr lang="it-IT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>
              <a:buFontTx/>
              <a:buNone/>
              <a:defRPr lang="it-IT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>
              <a:buFontTx/>
              <a:buNone/>
              <a:defRPr lang="it-IT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4"/>
          </p:nvPr>
        </p:nvSpPr>
        <p:spPr>
          <a:xfrm>
            <a:off x="1349385" y="1422136"/>
            <a:ext cx="7396163" cy="37636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102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85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5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25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4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20.png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14" Type="http://schemas.openxmlformats.org/officeDocument/2006/relationships/image" Target="../media/image60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5" Type="http://schemas.openxmlformats.org/officeDocument/2006/relationships/image" Target="../media/image60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Relationship Id="rId14" Type="http://schemas.openxmlformats.org/officeDocument/2006/relationships/image" Target="../media/image2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image" Target="../media/image34.png"/><Relationship Id="rId15" Type="http://schemas.openxmlformats.org/officeDocument/2006/relationships/image" Target="../media/image60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2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image" Target="../media/image34.png"/><Relationship Id="rId15" Type="http://schemas.openxmlformats.org/officeDocument/2006/relationships/image" Target="../media/image60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17" Type="http://schemas.openxmlformats.org/officeDocument/2006/relationships/image" Target="../media/image60.png"/><Relationship Id="rId2" Type="http://schemas.openxmlformats.org/officeDocument/2006/relationships/image" Target="../media/image1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65.png"/><Relationship Id="rId1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3.png"/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12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71.png"/><Relationship Id="rId5" Type="http://schemas.openxmlformats.org/officeDocument/2006/relationships/image" Target="../media/image24.png"/><Relationship Id="rId10" Type="http://schemas.openxmlformats.org/officeDocument/2006/relationships/image" Target="../media/image65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microsoft.com/office/2007/relationships/hdphoto" Target="../media/hdphoto3.wdp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microsoft.com/office/2007/relationships/hdphoto" Target="../media/hdphoto4.wdp"/><Relationship Id="rId17" Type="http://schemas.openxmlformats.org/officeDocument/2006/relationships/image" Target="../media/image98.png"/><Relationship Id="rId2" Type="http://schemas.openxmlformats.org/officeDocument/2006/relationships/image" Target="../media/image19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3.wdp"/><Relationship Id="rId5" Type="http://schemas.openxmlformats.org/officeDocument/2006/relationships/image" Target="../media/image87.png"/><Relationship Id="rId1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Relationship Id="rId14" Type="http://schemas.openxmlformats.org/officeDocument/2006/relationships/slide" Target="slide3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101.png"/><Relationship Id="rId4" Type="http://schemas.openxmlformats.org/officeDocument/2006/relationships/image" Target="../media/image61.png"/><Relationship Id="rId9" Type="http://schemas.openxmlformats.org/officeDocument/2006/relationships/image" Target="../media/image100.png"/><Relationship Id="rId14" Type="http://schemas.openxmlformats.org/officeDocument/2006/relationships/image" Target="../media/image26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03.png"/><Relationship Id="rId9" Type="http://schemas.openxmlformats.org/officeDocument/2006/relationships/image" Target="../media/image26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4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24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6.png"/><Relationship Id="rId10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25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07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0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08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10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26.png"/><Relationship Id="rId5" Type="http://schemas.openxmlformats.org/officeDocument/2006/relationships/image" Target="../media/image110.png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24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12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12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13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0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15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25.png"/><Relationship Id="rId5" Type="http://schemas.openxmlformats.org/officeDocument/2006/relationships/image" Target="../media/image115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117.png"/><Relationship Id="rId10" Type="http://schemas.openxmlformats.org/officeDocument/2006/relationships/image" Target="../media/image25.png"/><Relationship Id="rId4" Type="http://schemas.openxmlformats.org/officeDocument/2006/relationships/image" Target="../media/image116.png"/><Relationship Id="rId9" Type="http://schemas.openxmlformats.org/officeDocument/2006/relationships/image" Target="../media/image24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25.png"/><Relationship Id="rId5" Type="http://schemas.openxmlformats.org/officeDocument/2006/relationships/image" Target="../media/image117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19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20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20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agilemanagement.net/index.php/kanbanbook/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://www.slideshare.net/marcusoftnet/kanbanboards" TargetMode="External"/><Relationship Id="rId7" Type="http://schemas.openxmlformats.org/officeDocument/2006/relationships/hyperlink" Target="http://www.slideshare.net/mgaewsj/agile-in-the-bathtub" TargetMode="External"/><Relationship Id="rId12" Type="http://schemas.openxmlformats.org/officeDocument/2006/relationships/hyperlink" Target="http://beule.fr/" TargetMode="External"/><Relationship Id="rId2" Type="http://schemas.openxmlformats.org/officeDocument/2006/relationships/hyperlink" Target="http://www.agilereloaded.it" TargetMode="Externa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log.benjaminm.net/2012/06/26/how-to-study-the-flow-or-work-with-kanban-cards/" TargetMode="External"/><Relationship Id="rId11" Type="http://schemas.openxmlformats.org/officeDocument/2006/relationships/hyperlink" Target="http://www.intre.it/" TargetMode="External"/><Relationship Id="rId5" Type="http://schemas.openxmlformats.org/officeDocument/2006/relationships/hyperlink" Target="http://www.slideshare.net/cperrone/a3-kaizen-heres-how" TargetMode="External"/><Relationship Id="rId15" Type="http://schemas.microsoft.com/office/2007/relationships/hdphoto" Target="../media/hdphoto1.wdp"/><Relationship Id="rId10" Type="http://schemas.openxmlformats.org/officeDocument/2006/relationships/hyperlink" Target="http://www.slideshare.net/yyeret/explaining-cumulative-flow-diagrams-cfd" TargetMode="External"/><Relationship Id="rId4" Type="http://schemas.openxmlformats.org/officeDocument/2006/relationships/hyperlink" Target="http://tonyxzt.blogspot.it/2011/09/measurment-is-quantitatively-expressed.html" TargetMode="External"/><Relationship Id="rId9" Type="http://schemas.openxmlformats.org/officeDocument/2006/relationships/hyperlink" Target="http://www.slideshare.net/tangram77/scrumban-a-methodology-fusion-bettersoftware-2011" TargetMode="External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microsoft.com/office/2007/relationships/hdphoto" Target="../media/hdphoto6.wdp"/><Relationship Id="rId4" Type="http://schemas.openxmlformats.org/officeDocument/2006/relationships/image" Target="../media/image128.jpe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eule.fr/" TargetMode="External"/><Relationship Id="rId5" Type="http://schemas.openxmlformats.org/officeDocument/2006/relationships/hyperlink" Target="http://www.agilereloaded.it" TargetMode="External"/><Relationship Id="rId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Relationship Id="rId1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Relationship Id="rId1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.png"/><Relationship Id="rId5" Type="http://schemas.openxmlformats.org/officeDocument/2006/relationships/image" Target="../media/image37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.png"/><Relationship Id="rId5" Type="http://schemas.openxmlformats.org/officeDocument/2006/relationships/image" Target="../media/image37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0.png"/><Relationship Id="rId5" Type="http://schemas.openxmlformats.org/officeDocument/2006/relationships/image" Target="../media/image37.pn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41.png"/><Relationship Id="rId1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image" Target="../media/image2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41.png"/><Relationship Id="rId10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41.png"/><Relationship Id="rId15" Type="http://schemas.openxmlformats.org/officeDocument/2006/relationships/image" Target="../media/image26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25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25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4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25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02181" y="68241"/>
            <a:ext cx="7446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Tableaux </a:t>
            </a:r>
            <a:r>
              <a:rPr lang="en-US" sz="3600" dirty="0" err="1" smtClean="0">
                <a:solidFill>
                  <a:schemeClr val="tx1"/>
                </a:solidFill>
              </a:rPr>
              <a:t>kanban</a:t>
            </a:r>
            <a:r>
              <a:rPr lang="en-US" sz="3600" dirty="0" smtClean="0">
                <a:solidFill>
                  <a:schemeClr val="tx1"/>
                </a:solidFill>
              </a:rPr>
              <a:t> pas à pas </a:t>
            </a:r>
            <a:r>
              <a:rPr lang="en-US" sz="1400" dirty="0" smtClean="0">
                <a:solidFill>
                  <a:schemeClr val="tx1"/>
                </a:solidFill>
              </a:rPr>
              <a:t>Version </a:t>
            </a:r>
            <a:r>
              <a:rPr lang="en-US" sz="1400" dirty="0" err="1" smtClean="0">
                <a:solidFill>
                  <a:schemeClr val="tx1"/>
                </a:solidFill>
              </a:rPr>
              <a:t>française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5543834"/>
            <a:ext cx="1731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 smtClean="0">
                <a:solidFill>
                  <a:schemeClr val="tx1"/>
                </a:solidFill>
              </a:rPr>
              <a:t>Traduit</a:t>
            </a:r>
            <a:r>
              <a:rPr lang="en-US" sz="700" dirty="0" smtClean="0">
                <a:solidFill>
                  <a:schemeClr val="tx1"/>
                </a:solidFill>
              </a:rPr>
              <a:t> </a:t>
            </a:r>
            <a:r>
              <a:rPr lang="en-US" sz="700" dirty="0" err="1" smtClean="0">
                <a:solidFill>
                  <a:schemeClr val="tx1"/>
                </a:solidFill>
              </a:rPr>
              <a:t>en</a:t>
            </a:r>
            <a:r>
              <a:rPr lang="en-US" sz="700" dirty="0" smtClean="0">
                <a:solidFill>
                  <a:schemeClr val="tx1"/>
                </a:solidFill>
              </a:rPr>
              <a:t> </a:t>
            </a:r>
            <a:r>
              <a:rPr lang="en-US" sz="700" dirty="0" err="1" smtClean="0">
                <a:solidFill>
                  <a:schemeClr val="tx1"/>
                </a:solidFill>
              </a:rPr>
              <a:t>français</a:t>
            </a:r>
            <a:r>
              <a:rPr lang="en-US" sz="700" dirty="0" smtClean="0">
                <a:solidFill>
                  <a:schemeClr val="tx1"/>
                </a:solidFill>
              </a:rPr>
              <a:t> par Franck Beulé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256515" y="5514947"/>
            <a:ext cx="17956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tx1"/>
                </a:solidFill>
              </a:rPr>
              <a:t>Par Giulio </a:t>
            </a:r>
            <a:r>
              <a:rPr lang="en-US" sz="700" dirty="0" err="1" smtClean="0">
                <a:solidFill>
                  <a:schemeClr val="tx1"/>
                </a:solidFill>
              </a:rPr>
              <a:t>Roggero</a:t>
            </a:r>
            <a:r>
              <a:rPr lang="en-US" sz="700" dirty="0" smtClean="0">
                <a:solidFill>
                  <a:schemeClr val="tx1"/>
                </a:solidFill>
              </a:rPr>
              <a:t> </a:t>
            </a:r>
            <a:r>
              <a:rPr lang="en-US" sz="700" dirty="0">
                <a:solidFill>
                  <a:schemeClr val="tx1"/>
                </a:solidFill>
              </a:rPr>
              <a:t>sous license CC 3.0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" y="923960"/>
            <a:ext cx="1732338" cy="10827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53" y="919379"/>
            <a:ext cx="1769788" cy="11061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29" y="918332"/>
            <a:ext cx="1787287" cy="111705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00" y="903190"/>
            <a:ext cx="1809957" cy="11312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40" y="884315"/>
            <a:ext cx="1849585" cy="115599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33" y="2487586"/>
            <a:ext cx="1770349" cy="11064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50" y="2492606"/>
            <a:ext cx="1737215" cy="10857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4" y="2491313"/>
            <a:ext cx="1779972" cy="111248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30909" y="2020457"/>
            <a:ext cx="129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Flux normal &amp; WIP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259491" y="2028539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Urgences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028304" y="2027001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Fourmillement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922198" y="2025461"/>
            <a:ext cx="793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Personnes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260142" y="2027001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Itération (une proposition)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256417" y="3555233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Equipe support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026766" y="3555233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Personnel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76676" y="3555233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Tableau stratégique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" y="2469645"/>
            <a:ext cx="1671744" cy="104484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369071" y="3582557"/>
            <a:ext cx="862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kanban liés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93" y="2466332"/>
            <a:ext cx="1863844" cy="1164902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7214382" y="3582557"/>
            <a:ext cx="1909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Equipes cross-fonctionnelles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" y="3968566"/>
            <a:ext cx="1740110" cy="1087568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-80130" y="5050045"/>
            <a:ext cx="1976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Fonctionnalités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multi-</a:t>
            </a:r>
            <a:r>
              <a:rPr lang="en-US" sz="1000" dirty="0" err="1" smtClean="0">
                <a:solidFill>
                  <a:schemeClr val="tx1"/>
                </a:solidFill>
              </a:rPr>
              <a:t>équipes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43" y="3992009"/>
            <a:ext cx="1712622" cy="1070388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2403745" y="5050044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Programme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42" y="3972441"/>
            <a:ext cx="1751107" cy="1094441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5587058" y="5022382"/>
            <a:ext cx="1374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Temps de traversée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39" y="3995805"/>
            <a:ext cx="1717341" cy="1073338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4200672" y="5041739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Portefeuille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35" name="Immagine 34" descr="Screenshot 2014-11-13 15.20.52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b="10310"/>
          <a:stretch/>
        </p:blipFill>
        <p:spPr>
          <a:xfrm>
            <a:off x="7306952" y="3966689"/>
            <a:ext cx="1740144" cy="1063831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7882510" y="5026512"/>
            <a:ext cx="748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tx1"/>
                </a:solidFill>
              </a:rPr>
              <a:t>Exemples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37" name="Immagine 36" descr="agilereloaded_small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15" y="0"/>
            <a:ext cx="887285" cy="8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pic>
        <p:nvPicPr>
          <p:cNvPr id="4" name="Immagine 3" descr="long-tit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05" y="320779"/>
            <a:ext cx="2379629" cy="719239"/>
          </a:xfrm>
          <a:prstGeom prst="rect">
            <a:avLst/>
          </a:prstGeom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6621042" y="218194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6093862" y="271994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23" name="Immagine 2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24" name="Immagine 2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25" name="Immagine 2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2" y="1880323"/>
            <a:ext cx="722315" cy="659679"/>
          </a:xfrm>
          <a:prstGeom prst="rect">
            <a:avLst/>
          </a:prstGeom>
        </p:spPr>
      </p:pic>
      <p:pic>
        <p:nvPicPr>
          <p:cNvPr id="26" name="Immagine 2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27" name="Immagine 26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1" y="1777696"/>
            <a:ext cx="722315" cy="659679"/>
          </a:xfrm>
          <a:prstGeom prst="rect">
            <a:avLst/>
          </a:prstGeom>
        </p:spPr>
      </p:pic>
      <p:sp>
        <p:nvSpPr>
          <p:cNvPr id="28" name="CasellaDiTesto 6"/>
          <p:cNvSpPr txBox="1"/>
          <p:nvPr/>
        </p:nvSpPr>
        <p:spPr>
          <a:xfrm>
            <a:off x="3471727" y="489903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/>
              <a:t>En cours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8683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pic>
        <p:nvPicPr>
          <p:cNvPr id="63" name="Immagine 62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" y="4664694"/>
            <a:ext cx="605833" cy="575483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3152232" y="3884379"/>
            <a:ext cx="4390946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Option 2 – </a:t>
            </a: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Ajoutez l’élément bloquant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/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à la ligne d’urgence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5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62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7" y="2522174"/>
            <a:ext cx="346575" cy="621908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06" y="2428096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5" y="2898468"/>
            <a:ext cx="482334" cy="618293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52" y="2324615"/>
            <a:ext cx="354362" cy="62108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95" y="2926688"/>
            <a:ext cx="367994" cy="622091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3321988" y="3946345"/>
            <a:ext cx="4408579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schemeClr val="bg1"/>
                </a:solidFill>
                <a:latin typeface="Komika Title"/>
                <a:cs typeface="Komika Title"/>
              </a:defRPr>
            </a:lvl1pPr>
          </a:lstStyle>
          <a:p>
            <a:r>
              <a:rPr lang="it-IT" dirty="0"/>
              <a:t>Option 3 </a:t>
            </a:r>
            <a:r>
              <a:rPr lang="it-IT" dirty="0" smtClean="0"/>
              <a:t>– Fourmillement ! </a:t>
            </a:r>
            <a:br>
              <a:rPr lang="it-IT" dirty="0" smtClean="0"/>
            </a:br>
            <a:r>
              <a:rPr lang="it-IT" dirty="0" smtClean="0"/>
              <a:t>Tout le monde sur l’élément bloquant !</a:t>
            </a:r>
            <a:endParaRPr lang="it-IT" dirty="0"/>
          </a:p>
        </p:txBody>
      </p:sp>
      <p:grpSp>
        <p:nvGrpSpPr>
          <p:cNvPr id="6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71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82817" y="3889353"/>
            <a:ext cx="74198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Limitez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l’activité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l’équipe</a:t>
            </a:r>
            <a:r>
              <a:rPr lang="en-US" sz="2600" dirty="0" smtClean="0">
                <a:solidFill>
                  <a:schemeClr val="tx1"/>
                </a:solidFill>
              </a:rPr>
              <a:t> avec des avatars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83778" y="259168"/>
            <a:ext cx="31754" cy="356024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7" y="1472897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08" y="2721857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26" y="2508869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531560" y="3791185"/>
            <a:ext cx="2988903" cy="2069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5480955" y="3899929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Je suis disponible ! 2 TAcheS par PERSONne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9" y="4431873"/>
            <a:ext cx="354362" cy="621080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65" y="4424350"/>
            <a:ext cx="385515" cy="619906"/>
          </a:xfrm>
          <a:prstGeom prst="rect">
            <a:avLst/>
          </a:prstGeom>
        </p:spPr>
      </p:pic>
      <p:pic>
        <p:nvPicPr>
          <p:cNvPr id="61" name="Immagine 60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75" y="2627533"/>
            <a:ext cx="367994" cy="622091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84" y="4452569"/>
            <a:ext cx="482334" cy="618293"/>
          </a:xfrm>
          <a:prstGeom prst="rect">
            <a:avLst/>
          </a:prstGeom>
        </p:spPr>
      </p:pic>
      <p:pic>
        <p:nvPicPr>
          <p:cNvPr id="64" name="Immagine 63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85" y="4443163"/>
            <a:ext cx="354362" cy="621080"/>
          </a:xfrm>
          <a:prstGeom prst="rect">
            <a:avLst/>
          </a:prstGeom>
        </p:spPr>
      </p:pic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91" y="4424347"/>
            <a:ext cx="346575" cy="62190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0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39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83778" y="259168"/>
            <a:ext cx="31754" cy="356024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47630" y="257626"/>
            <a:ext cx="31706" cy="352415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2065563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08" y="2721857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63333" y="1110076"/>
            <a:ext cx="28224" cy="267170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94300" y="1111955"/>
            <a:ext cx="30111" cy="266982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26" y="2866351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531560" y="3791185"/>
            <a:ext cx="2988903" cy="2069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57" y="4422466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9" y="4431873"/>
            <a:ext cx="354362" cy="621080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65" y="4424350"/>
            <a:ext cx="385515" cy="619906"/>
          </a:xfrm>
          <a:prstGeom prst="rect">
            <a:avLst/>
          </a:prstGeom>
        </p:spPr>
      </p:pic>
      <p:pic>
        <p:nvPicPr>
          <p:cNvPr id="61" name="Immagine 60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75" y="2627533"/>
            <a:ext cx="367994" cy="622091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84" y="4452569"/>
            <a:ext cx="482334" cy="618293"/>
          </a:xfrm>
          <a:prstGeom prst="rect">
            <a:avLst/>
          </a:prstGeom>
        </p:spPr>
      </p:pic>
      <p:pic>
        <p:nvPicPr>
          <p:cNvPr id="64" name="Immagine 63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44" y="4414940"/>
            <a:ext cx="354362" cy="621080"/>
          </a:xfrm>
          <a:prstGeom prst="rect">
            <a:avLst/>
          </a:prstGeom>
        </p:spPr>
      </p:pic>
      <p:cxnSp>
        <p:nvCxnSpPr>
          <p:cNvPr id="54" name="Connettore 1 53"/>
          <p:cNvCxnSpPr/>
          <p:nvPr/>
        </p:nvCxnSpPr>
        <p:spPr>
          <a:xfrm>
            <a:off x="2041411" y="3781780"/>
            <a:ext cx="3498785" cy="375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2119549" y="3894110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Je développe autre chose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35" y="4414940"/>
            <a:ext cx="346575" cy="621908"/>
          </a:xfrm>
          <a:prstGeom prst="rect">
            <a:avLst/>
          </a:prstGeom>
        </p:spPr>
      </p:pic>
      <p:pic>
        <p:nvPicPr>
          <p:cNvPr id="66" name="Immagine 6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7" y="1472897"/>
            <a:ext cx="722315" cy="659679"/>
          </a:xfrm>
          <a:prstGeom prst="rect">
            <a:avLst/>
          </a:prstGeom>
        </p:spPr>
      </p:pic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90" name="CasellaDiTesto 56"/>
          <p:cNvSpPr txBox="1"/>
          <p:nvPr/>
        </p:nvSpPr>
        <p:spPr>
          <a:xfrm>
            <a:off x="5480955" y="3899929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Je suis disponible ! 2 TAcheS par PERSONne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4945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1" y="8107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83778" y="259168"/>
            <a:ext cx="31754" cy="356024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47630" y="257626"/>
            <a:ext cx="31706" cy="352415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2065563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08" y="2721857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63333" y="1110076"/>
            <a:ext cx="28224" cy="267170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94300" y="1111955"/>
            <a:ext cx="30111" cy="266982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26" y="2866351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531560" y="3791185"/>
            <a:ext cx="2988903" cy="2069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6" y="4657651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57" y="4422466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9" y="4431873"/>
            <a:ext cx="354362" cy="621080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8" y="4659535"/>
            <a:ext cx="385515" cy="619906"/>
          </a:xfrm>
          <a:prstGeom prst="rect">
            <a:avLst/>
          </a:prstGeom>
        </p:spPr>
      </p:pic>
      <p:pic>
        <p:nvPicPr>
          <p:cNvPr id="61" name="Immagine 60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75" y="2627533"/>
            <a:ext cx="367994" cy="622091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84" y="4452569"/>
            <a:ext cx="482334" cy="618293"/>
          </a:xfrm>
          <a:prstGeom prst="rect">
            <a:avLst/>
          </a:prstGeom>
        </p:spPr>
      </p:pic>
      <p:pic>
        <p:nvPicPr>
          <p:cNvPr id="64" name="Immagine 63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44" y="4414940"/>
            <a:ext cx="354362" cy="621080"/>
          </a:xfrm>
          <a:prstGeom prst="rect">
            <a:avLst/>
          </a:prstGeom>
        </p:spPr>
      </p:pic>
      <p:cxnSp>
        <p:nvCxnSpPr>
          <p:cNvPr id="54" name="Connettore 1 53"/>
          <p:cNvCxnSpPr/>
          <p:nvPr/>
        </p:nvCxnSpPr>
        <p:spPr>
          <a:xfrm>
            <a:off x="2041411" y="3781780"/>
            <a:ext cx="3498785" cy="375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35" y="4414940"/>
            <a:ext cx="346575" cy="621908"/>
          </a:xfrm>
          <a:prstGeom prst="rect">
            <a:avLst/>
          </a:prstGeom>
        </p:spPr>
      </p:pic>
      <p:cxnSp>
        <p:nvCxnSpPr>
          <p:cNvPr id="67" name="Connettore 1 66"/>
          <p:cNvCxnSpPr/>
          <p:nvPr/>
        </p:nvCxnSpPr>
        <p:spPr>
          <a:xfrm>
            <a:off x="321737" y="3774254"/>
            <a:ext cx="3498785" cy="375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418171" y="3862796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congés maladie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9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9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9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9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9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9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10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10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10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10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10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10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10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1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11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1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1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118" name="CasellaDiTesto 56"/>
          <p:cNvSpPr txBox="1"/>
          <p:nvPr/>
        </p:nvSpPr>
        <p:spPr>
          <a:xfrm>
            <a:off x="5480955" y="3899929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Je suis disponible ! 2 TAcheS par PERSONne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9" name="CasellaDiTesto 59"/>
          <p:cNvSpPr txBox="1"/>
          <p:nvPr/>
        </p:nvSpPr>
        <p:spPr>
          <a:xfrm>
            <a:off x="2119549" y="3894110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Je développe autre chose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5665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91650" y="3871186"/>
            <a:ext cx="21403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Planification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8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1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4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60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414409" y="1140295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Dans 5 jours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00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414409" y="1140295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Dans 5 jours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463328" y="4679363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400" dirty="0" smtClean="0">
                <a:solidFill>
                  <a:schemeClr val="bg1"/>
                </a:solidFill>
                <a:latin typeface="Komika Title"/>
                <a:cs typeface="Komika Title"/>
              </a:rPr>
              <a:t>Dans 10 jours </a:t>
            </a:r>
            <a:r>
              <a:rPr lang="it-IT" sz="14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14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00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pic>
        <p:nvPicPr>
          <p:cNvPr id="4" name="Immagine 3" descr="long-tit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05" y="320779"/>
            <a:ext cx="2379629" cy="719239"/>
          </a:xfrm>
          <a:prstGeom prst="rect">
            <a:avLst/>
          </a:prstGeom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18194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magine 2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24" name="Immagine 2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25" name="Immagine 2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26" name="Immagine 2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0" y="2124061"/>
            <a:ext cx="722315" cy="659679"/>
          </a:xfrm>
          <a:prstGeom prst="rect">
            <a:avLst/>
          </a:prstGeom>
        </p:spPr>
      </p:pic>
      <p:pic>
        <p:nvPicPr>
          <p:cNvPr id="27" name="Immagine 26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28" name="Immagine 27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5" y="1777696"/>
            <a:ext cx="722315" cy="659679"/>
          </a:xfrm>
          <a:prstGeom prst="rect">
            <a:avLst/>
          </a:prstGeom>
        </p:spPr>
      </p:pic>
      <p:sp>
        <p:nvSpPr>
          <p:cNvPr id="21" name="CasellaDiTesto 6"/>
          <p:cNvSpPr txBox="1"/>
          <p:nvPr/>
        </p:nvSpPr>
        <p:spPr>
          <a:xfrm>
            <a:off x="3471727" y="489903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/>
              <a:t>En cours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787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414409" y="1140295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Dans 5 jours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463328" y="4679363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400" dirty="0" smtClean="0">
                <a:solidFill>
                  <a:schemeClr val="bg1"/>
                </a:solidFill>
                <a:latin typeface="Komika Title"/>
                <a:cs typeface="Komika Title"/>
              </a:rPr>
              <a:t>Dans 10 jours </a:t>
            </a:r>
            <a:r>
              <a:rPr lang="it-IT" sz="14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14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366586" y="3978686"/>
            <a:ext cx="4201791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En utilisant vos données historiques,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vous pouvez estimer votre flux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38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91650" y="3871186"/>
            <a:ext cx="15135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Planning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09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grpSp>
        <p:nvGrpSpPr>
          <p:cNvPr id="58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6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9" name="CasellaDiTesto 58"/>
          <p:cNvSpPr txBox="1"/>
          <p:nvPr/>
        </p:nvSpPr>
        <p:spPr>
          <a:xfrm>
            <a:off x="3051605" y="3923804"/>
            <a:ext cx="4903907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Ajoutez le concept d’itération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pour planifier vos priorités chaque semaine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88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8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9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9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9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9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9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9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9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100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10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10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103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10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0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0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1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1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1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33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46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55" y="2900427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15" y="186151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6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65" y="2731093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78" y="1950449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08" y="1883744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00" y="200689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87" y="211765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08" y="1833288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65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95" y="4527908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37" y="185637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57" y="251404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82" y="1818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87" y="2117650"/>
            <a:ext cx="385515" cy="619906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8" y="3846473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95" y="2051800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87" y="2046404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23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95" y="4527908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98" y="285270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08" y="206333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8" y="3846473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43" y="2503356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46" y="2544997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91" y="2170583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87" y="2117650"/>
            <a:ext cx="385515" cy="619906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2155279"/>
            <a:ext cx="482334" cy="618293"/>
          </a:xfrm>
          <a:prstGeom prst="rect">
            <a:avLst/>
          </a:prstGeom>
        </p:spPr>
      </p:pic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0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18194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21906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4039643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30" name="Immagine 2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31" name="Immagine 3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32" name="Immagine 31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0" y="2124061"/>
            <a:ext cx="722315" cy="659679"/>
          </a:xfrm>
          <a:prstGeom prst="rect">
            <a:avLst/>
          </a:prstGeom>
        </p:spPr>
      </p:pic>
      <p:pic>
        <p:nvPicPr>
          <p:cNvPr id="33" name="Immagine 3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49" y="3317091"/>
            <a:ext cx="722315" cy="659679"/>
          </a:xfrm>
          <a:prstGeom prst="rect">
            <a:avLst/>
          </a:prstGeom>
        </p:spPr>
      </p:pic>
      <p:pic>
        <p:nvPicPr>
          <p:cNvPr id="34" name="Immagine 3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5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95" y="4527908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92" y="131074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98" y="285270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08" y="206333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8" y="3846473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43" y="2503356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46" y="2544997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91" y="2170583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2" y="4129204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87" y="2117650"/>
            <a:ext cx="385515" cy="619906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2155279"/>
            <a:ext cx="482334" cy="618293"/>
          </a:xfrm>
          <a:prstGeom prst="rect">
            <a:avLst/>
          </a:prstGeom>
        </p:spPr>
      </p:pic>
      <p:pic>
        <p:nvPicPr>
          <p:cNvPr id="60" name="Immagine 59" descr="short-tit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1" y="2756106"/>
            <a:ext cx="1343935" cy="808400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844406" y="29737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  <a:latin typeface="Komika Title - Axis"/>
                <a:cs typeface="Komika Title - Axis"/>
              </a:rPr>
              <a:t>PLAN</a:t>
            </a:r>
            <a:endParaRPr lang="it-IT" sz="1800" dirty="0">
              <a:solidFill>
                <a:srgbClr val="000000"/>
              </a:solidFill>
              <a:latin typeface="Komika Title - Axis"/>
              <a:cs typeface="Komika Title - Axis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50145" y="4045524"/>
            <a:ext cx="4063933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Planifiez votre prochaine itération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pendant l’itération courante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8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9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06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95" y="4527908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92" y="131074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50" y="4809448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01" y="4189410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07" y="2395980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38" y="3846473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98" y="310944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8" y="2202319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57" y="3419886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28" y="2687991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75" y="1523352"/>
            <a:ext cx="722315" cy="659679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36367" y="3786224"/>
            <a:ext cx="1605040" cy="496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5" y="2230789"/>
            <a:ext cx="722315" cy="65967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80257" y="11402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Cette itération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472735" y="378566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4" y="2192912"/>
            <a:ext cx="354362" cy="62108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5" y="2174095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8" y="2174095"/>
            <a:ext cx="385515" cy="619906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35" y="2183504"/>
            <a:ext cx="482334" cy="618293"/>
          </a:xfrm>
          <a:prstGeom prst="rect">
            <a:avLst/>
          </a:prstGeom>
        </p:spPr>
      </p:pic>
      <p:pic>
        <p:nvPicPr>
          <p:cNvPr id="60" name="Immagine 59" descr="short-tit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1" y="3000698"/>
            <a:ext cx="1343935" cy="808400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3070849" y="3785660"/>
            <a:ext cx="3477234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L’itération est terminée,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prêt pour l’itération suivante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9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91" name="CasellaDiTesto 65"/>
          <p:cNvSpPr txBox="1"/>
          <p:nvPr/>
        </p:nvSpPr>
        <p:spPr>
          <a:xfrm>
            <a:off x="843887" y="325843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  <a:latin typeface="Komika Title - Axis"/>
                <a:cs typeface="Komika Title - Axis"/>
              </a:rPr>
              <a:t>PLAN</a:t>
            </a:r>
            <a:endParaRPr lang="it-IT" sz="1800" dirty="0">
              <a:solidFill>
                <a:srgbClr val="000000"/>
              </a:solidFill>
              <a:latin typeface="Komika Title - Axis"/>
              <a:cs typeface="Komika Title - Axis"/>
            </a:endParaRPr>
          </a:p>
        </p:txBody>
      </p:sp>
    </p:spTree>
    <p:extLst>
      <p:ext uri="{BB962C8B-B14F-4D97-AF65-F5344CB8AC3E}">
        <p14:creationId xmlns:p14="http://schemas.microsoft.com/office/powerpoint/2010/main" val="26158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08210" y="3900049"/>
            <a:ext cx="68915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Tableaux Kanban </a:t>
            </a:r>
            <a:r>
              <a:rPr lang="en-US" sz="2600" dirty="0" err="1" smtClean="0">
                <a:solidFill>
                  <a:schemeClr val="tx1"/>
                </a:solidFill>
              </a:rPr>
              <a:t>liés</a:t>
            </a:r>
            <a:r>
              <a:rPr lang="en-US" sz="2600" dirty="0" smtClean="0">
                <a:solidFill>
                  <a:schemeClr val="tx1"/>
                </a:solidFill>
              </a:rPr>
              <a:t>, example avec Scrum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99639"/>
            <a:ext cx="5230518" cy="3635103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598026" y="261263"/>
            <a:ext cx="847597" cy="497565"/>
            <a:chOff x="332900" y="81670"/>
            <a:chExt cx="1405209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68926" y="303927"/>
              <a:ext cx="136918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05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1568611" y="24260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4317120" y="234443"/>
            <a:ext cx="871792" cy="497565"/>
            <a:chOff x="6621038" y="102742"/>
            <a:chExt cx="1445321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40"/>
              <a:ext cx="1334636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Acceptation</a:t>
              </a:r>
              <a:endParaRPr lang="it-IT" sz="700" dirty="0"/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83260" y="827852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1595485" y="255139"/>
            <a:ext cx="819455" cy="497565"/>
            <a:chOff x="6615462" y="102742"/>
            <a:chExt cx="1687952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15462" y="410281"/>
              <a:ext cx="1687952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sélectionnés</a:t>
              </a:r>
              <a:endParaRPr lang="it-IT" sz="7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2486905" y="238811"/>
            <a:ext cx="136" cy="30935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2540937" y="244193"/>
            <a:ext cx="735080" cy="497565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8"/>
              <a:ext cx="742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Dev.</a:t>
              </a:r>
              <a:endParaRPr lang="it-IT" sz="1050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409238" y="242653"/>
            <a:ext cx="822365" cy="497565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5"/>
              <a:ext cx="836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TEST</a:t>
              </a:r>
              <a:endParaRPr lang="it-IT" sz="105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0" y="1207093"/>
            <a:ext cx="459439" cy="419598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05" y="1480078"/>
            <a:ext cx="459439" cy="419598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1" y="943003"/>
            <a:ext cx="459439" cy="419598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5" y="915633"/>
            <a:ext cx="459439" cy="419598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16164" y="837261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25714" y="865600"/>
            <a:ext cx="505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845916" y="878771"/>
            <a:ext cx="611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3358444" y="254002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62045" y="867481"/>
            <a:ext cx="505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Prêt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809556" y="878771"/>
            <a:ext cx="45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87894" y="265403"/>
            <a:ext cx="563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tx1"/>
                </a:solidFill>
                <a:latin typeface="Komika Title"/>
                <a:cs typeface="Komika Title"/>
              </a:rPr>
              <a:t>20 SP</a:t>
            </a:r>
            <a:endParaRPr lang="it-IT" sz="105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3" y="1221806"/>
            <a:ext cx="459439" cy="41959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" y="1387885"/>
            <a:ext cx="459439" cy="419598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1935397"/>
            <a:ext cx="459439" cy="419598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" y="2501722"/>
            <a:ext cx="459439" cy="419598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" y="3021011"/>
            <a:ext cx="459439" cy="419598"/>
          </a:xfrm>
          <a:prstGeom prst="rect">
            <a:avLst/>
          </a:prstGeom>
        </p:spPr>
      </p:pic>
      <p:cxnSp>
        <p:nvCxnSpPr>
          <p:cNvPr id="78" name="Connettore 1 77"/>
          <p:cNvCxnSpPr/>
          <p:nvPr/>
        </p:nvCxnSpPr>
        <p:spPr>
          <a:xfrm>
            <a:off x="4282251" y="227661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4761894" y="848548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 flipV="1">
            <a:off x="585140" y="2408296"/>
            <a:ext cx="967082" cy="188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magine 8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199567"/>
            <a:ext cx="459439" cy="419598"/>
          </a:xfrm>
          <a:prstGeom prst="rect">
            <a:avLst/>
          </a:prstGeom>
        </p:spPr>
      </p:pic>
      <p:pic>
        <p:nvPicPr>
          <p:cNvPr id="86" name="Immagine 8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707568"/>
            <a:ext cx="459439" cy="419598"/>
          </a:xfrm>
          <a:prstGeom prst="rect">
            <a:avLst/>
          </a:prstGeom>
        </p:spPr>
      </p:pic>
      <p:pic>
        <p:nvPicPr>
          <p:cNvPr id="87" name="Immagine 86" descr="blackboard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9" y="2117954"/>
            <a:ext cx="5271618" cy="3663668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88" name="Connettore 1 87"/>
          <p:cNvCxnSpPr/>
          <p:nvPr/>
        </p:nvCxnSpPr>
        <p:spPr>
          <a:xfrm>
            <a:off x="3593235" y="2875631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021174" y="2453944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6666444" y="245394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uppo 90"/>
          <p:cNvGrpSpPr/>
          <p:nvPr/>
        </p:nvGrpSpPr>
        <p:grpSpPr>
          <a:xfrm>
            <a:off x="3879147" y="2271189"/>
            <a:ext cx="822365" cy="497565"/>
            <a:chOff x="6621038" y="102742"/>
            <a:chExt cx="1236482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731723" y="466725"/>
              <a:ext cx="1070622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A faire</a:t>
              </a:r>
              <a:endParaRPr lang="it-IT" sz="105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5331990" y="2290433"/>
            <a:ext cx="912294" cy="497565"/>
            <a:chOff x="6621038" y="102742"/>
            <a:chExt cx="1371695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6" name="CasellaDiTesto 95"/>
            <p:cNvSpPr txBox="1"/>
            <p:nvPr/>
          </p:nvSpPr>
          <p:spPr>
            <a:xfrm>
              <a:off x="6673860" y="466725"/>
              <a:ext cx="131887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En cours</a:t>
              </a:r>
              <a:endParaRPr lang="it-IT" sz="1050" dirty="0"/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7004582" y="2298513"/>
            <a:ext cx="822366" cy="497565"/>
            <a:chOff x="6621038" y="102742"/>
            <a:chExt cx="1236482" cy="808400"/>
          </a:xfrm>
        </p:grpSpPr>
        <p:pic>
          <p:nvPicPr>
            <p:cNvPr id="99" name="Immagine 98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673860" y="466725"/>
              <a:ext cx="117185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Terminé</a:t>
              </a:r>
              <a:endParaRPr lang="it-IT" sz="1050" dirty="0"/>
            </a:p>
          </p:txBody>
        </p:sp>
      </p:grpSp>
      <p:pic>
        <p:nvPicPr>
          <p:cNvPr id="80" name="Immagine 7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40" y="2900133"/>
            <a:ext cx="514173" cy="563503"/>
          </a:xfrm>
          <a:prstGeom prst="rect">
            <a:avLst/>
          </a:prstGeom>
        </p:spPr>
      </p:pic>
      <p:pic>
        <p:nvPicPr>
          <p:cNvPr id="105" name="Immagine 10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5" y="5137604"/>
            <a:ext cx="225396" cy="395046"/>
          </a:xfrm>
          <a:prstGeom prst="rect">
            <a:avLst/>
          </a:prstGeom>
        </p:spPr>
      </p:pic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26" y="3216094"/>
            <a:ext cx="514173" cy="563503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5" y="3647509"/>
            <a:ext cx="514173" cy="563503"/>
          </a:xfrm>
          <a:prstGeom prst="rect">
            <a:avLst/>
          </a:prstGeom>
        </p:spPr>
      </p:pic>
      <p:pic>
        <p:nvPicPr>
          <p:cNvPr id="112" name="Immagine 111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87" y="3020593"/>
            <a:ext cx="514173" cy="563503"/>
          </a:xfrm>
          <a:prstGeom prst="rect">
            <a:avLst/>
          </a:prstGeom>
        </p:spPr>
      </p:pic>
      <p:pic>
        <p:nvPicPr>
          <p:cNvPr id="113" name="Immagine 112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1" y="3702159"/>
            <a:ext cx="514173" cy="563503"/>
          </a:xfrm>
          <a:prstGeom prst="rect">
            <a:avLst/>
          </a:prstGeom>
        </p:spPr>
      </p:pic>
      <p:pic>
        <p:nvPicPr>
          <p:cNvPr id="114" name="Immagine 113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2" y="4133574"/>
            <a:ext cx="514173" cy="563503"/>
          </a:xfrm>
          <a:prstGeom prst="rect">
            <a:avLst/>
          </a:prstGeom>
        </p:spPr>
      </p:pic>
      <p:pic>
        <p:nvPicPr>
          <p:cNvPr id="115" name="Immagine 114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9" y="3177609"/>
            <a:ext cx="514173" cy="563503"/>
          </a:xfrm>
          <a:prstGeom prst="rect">
            <a:avLst/>
          </a:prstGeom>
        </p:spPr>
      </p:pic>
      <p:pic>
        <p:nvPicPr>
          <p:cNvPr id="116" name="Immagine 115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6" y="3870338"/>
            <a:ext cx="514173" cy="563503"/>
          </a:xfrm>
          <a:prstGeom prst="rect">
            <a:avLst/>
          </a:prstGeom>
        </p:spPr>
      </p:pic>
      <p:pic>
        <p:nvPicPr>
          <p:cNvPr id="117" name="Immagine 116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2" y="4437989"/>
            <a:ext cx="514173" cy="563503"/>
          </a:xfrm>
          <a:prstGeom prst="rect">
            <a:avLst/>
          </a:prstGeom>
        </p:spPr>
      </p:pic>
      <p:pic>
        <p:nvPicPr>
          <p:cNvPr id="118" name="Immagine 117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4996019"/>
            <a:ext cx="514173" cy="563503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7" y="3081910"/>
            <a:ext cx="306795" cy="393273"/>
          </a:xfrm>
          <a:prstGeom prst="rect">
            <a:avLst/>
          </a:prstGeom>
        </p:spPr>
      </p:pic>
      <p:cxnSp>
        <p:nvCxnSpPr>
          <p:cNvPr id="101" name="Connettore 1 100"/>
          <p:cNvCxnSpPr/>
          <p:nvPr/>
        </p:nvCxnSpPr>
        <p:spPr>
          <a:xfrm flipV="1">
            <a:off x="6667676" y="4662751"/>
            <a:ext cx="1663445" cy="3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/>
          <p:cNvSpPr txBox="1"/>
          <p:nvPr/>
        </p:nvSpPr>
        <p:spPr>
          <a:xfrm>
            <a:off x="6638814" y="4677612"/>
            <a:ext cx="1818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Disponible – maximum 2 avatars par personne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9" y="3329923"/>
            <a:ext cx="245212" cy="39430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4" y="4995676"/>
            <a:ext cx="234067" cy="39568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8" y="3840280"/>
            <a:ext cx="225396" cy="395046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8" y="4465231"/>
            <a:ext cx="220444" cy="395574"/>
          </a:xfrm>
          <a:prstGeom prst="rect">
            <a:avLst/>
          </a:prstGeom>
        </p:spPr>
      </p:pic>
      <p:pic>
        <p:nvPicPr>
          <p:cNvPr id="103" name="Immagine 102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2" y="3896035"/>
            <a:ext cx="245212" cy="394300"/>
          </a:xfrm>
          <a:prstGeom prst="rect">
            <a:avLst/>
          </a:prstGeom>
        </p:spPr>
      </p:pic>
      <p:pic>
        <p:nvPicPr>
          <p:cNvPr id="104" name="Immagine 103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1" y="4945551"/>
            <a:ext cx="234067" cy="395689"/>
          </a:xfrm>
          <a:prstGeom prst="rect">
            <a:avLst/>
          </a:prstGeom>
        </p:spPr>
      </p:pic>
      <p:pic>
        <p:nvPicPr>
          <p:cNvPr id="108" name="Immagine 107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3" y="5043099"/>
            <a:ext cx="306795" cy="393273"/>
          </a:xfrm>
          <a:prstGeom prst="rect">
            <a:avLst/>
          </a:prstGeom>
        </p:spPr>
      </p:pic>
      <p:pic>
        <p:nvPicPr>
          <p:cNvPr id="119" name="Immagine 118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4" y="2914759"/>
            <a:ext cx="514173" cy="563503"/>
          </a:xfrm>
          <a:prstGeom prst="rect">
            <a:avLst/>
          </a:prstGeom>
        </p:spPr>
      </p:pic>
      <p:pic>
        <p:nvPicPr>
          <p:cNvPr id="109" name="Immagine 108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51" y="3049371"/>
            <a:ext cx="220444" cy="395574"/>
          </a:xfrm>
          <a:prstGeom prst="rect">
            <a:avLst/>
          </a:prstGeom>
        </p:spPr>
      </p:pic>
      <p:sp>
        <p:nvSpPr>
          <p:cNvPr id="134" name="CasellaDiTesto 133"/>
          <p:cNvSpPr txBox="1"/>
          <p:nvPr/>
        </p:nvSpPr>
        <p:spPr>
          <a:xfrm>
            <a:off x="5519523" y="223075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 </a:t>
            </a:r>
            <a:r>
              <a:rPr lang="it-IT" sz="1800" dirty="0" err="1" smtClean="0"/>
              <a:t>PROduct</a:t>
            </a:r>
            <a:r>
              <a:rPr lang="it-IT" sz="1800" dirty="0" smtClean="0"/>
              <a:t> </a:t>
            </a:r>
            <a:r>
              <a:rPr lang="it-IT" sz="1800" dirty="0" err="1" smtClean="0"/>
              <a:t>backlog</a:t>
            </a:r>
            <a:endParaRPr lang="it-IT" sz="1800" dirty="0"/>
          </a:p>
        </p:txBody>
      </p:sp>
      <p:sp>
        <p:nvSpPr>
          <p:cNvPr id="135" name="CasellaDiTesto 134"/>
          <p:cNvSpPr txBox="1"/>
          <p:nvPr/>
        </p:nvSpPr>
        <p:spPr>
          <a:xfrm>
            <a:off x="91459" y="4945551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/>
              <a:t>backlog d’itération </a:t>
            </a:r>
            <a:r>
              <a:rPr lang="it-IT" sz="1800" dirty="0" smtClean="0">
                <a:sym typeface="Wingdings"/>
              </a:rPr>
              <a:t>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152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99639"/>
            <a:ext cx="5230518" cy="3635103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598026" y="261263"/>
            <a:ext cx="847597" cy="497565"/>
            <a:chOff x="332900" y="81670"/>
            <a:chExt cx="1405209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68926" y="303927"/>
              <a:ext cx="136918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05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1568611" y="24260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4317120" y="234443"/>
            <a:ext cx="871792" cy="497565"/>
            <a:chOff x="6621038" y="102742"/>
            <a:chExt cx="1445321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40"/>
              <a:ext cx="1334636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Acceptation</a:t>
              </a:r>
              <a:endParaRPr lang="it-IT" sz="700" dirty="0"/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83260" y="827852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1595485" y="255139"/>
            <a:ext cx="819455" cy="497565"/>
            <a:chOff x="6615462" y="102742"/>
            <a:chExt cx="1687952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15462" y="410281"/>
              <a:ext cx="1687952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sélectionnés</a:t>
              </a:r>
              <a:endParaRPr lang="it-IT" sz="7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2486905" y="238811"/>
            <a:ext cx="136" cy="30935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2540937" y="244193"/>
            <a:ext cx="735080" cy="497565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8"/>
              <a:ext cx="742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Dev.</a:t>
              </a:r>
              <a:endParaRPr lang="it-IT" sz="1050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409238" y="242653"/>
            <a:ext cx="822365" cy="497565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5"/>
              <a:ext cx="836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TEST</a:t>
              </a:r>
              <a:endParaRPr lang="it-IT" sz="105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0" y="1207093"/>
            <a:ext cx="459439" cy="419598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05" y="1480078"/>
            <a:ext cx="459439" cy="419598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1" y="943003"/>
            <a:ext cx="459439" cy="419598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5" y="915633"/>
            <a:ext cx="459439" cy="419598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16164" y="837261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25714" y="865600"/>
            <a:ext cx="505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3358444" y="254002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62045" y="867481"/>
            <a:ext cx="505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Prêt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809556" y="878771"/>
            <a:ext cx="45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87894" y="265403"/>
            <a:ext cx="563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tx1"/>
                </a:solidFill>
                <a:latin typeface="Komika Title"/>
                <a:cs typeface="Komika Title"/>
              </a:rPr>
              <a:t>20 SP</a:t>
            </a:r>
            <a:endParaRPr lang="it-IT" sz="105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3" y="1221806"/>
            <a:ext cx="459439" cy="41959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" y="1387885"/>
            <a:ext cx="459439" cy="419598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1935397"/>
            <a:ext cx="459439" cy="419598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" y="2501722"/>
            <a:ext cx="459439" cy="419598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" y="3021011"/>
            <a:ext cx="459439" cy="419598"/>
          </a:xfrm>
          <a:prstGeom prst="rect">
            <a:avLst/>
          </a:prstGeom>
        </p:spPr>
      </p:pic>
      <p:cxnSp>
        <p:nvCxnSpPr>
          <p:cNvPr id="78" name="Connettore 1 77"/>
          <p:cNvCxnSpPr/>
          <p:nvPr/>
        </p:nvCxnSpPr>
        <p:spPr>
          <a:xfrm>
            <a:off x="4282251" y="227661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4761894" y="848548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 flipV="1">
            <a:off x="585140" y="2408296"/>
            <a:ext cx="967082" cy="188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magine 8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199567"/>
            <a:ext cx="459439" cy="419598"/>
          </a:xfrm>
          <a:prstGeom prst="rect">
            <a:avLst/>
          </a:prstGeom>
        </p:spPr>
      </p:pic>
      <p:pic>
        <p:nvPicPr>
          <p:cNvPr id="86" name="Immagine 8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707568"/>
            <a:ext cx="459439" cy="419598"/>
          </a:xfrm>
          <a:prstGeom prst="rect">
            <a:avLst/>
          </a:prstGeom>
        </p:spPr>
      </p:pic>
      <p:pic>
        <p:nvPicPr>
          <p:cNvPr id="87" name="Immagine 86" descr="blackboard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9" y="2117954"/>
            <a:ext cx="5271618" cy="3663668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88" name="Connettore 1 87"/>
          <p:cNvCxnSpPr/>
          <p:nvPr/>
        </p:nvCxnSpPr>
        <p:spPr>
          <a:xfrm>
            <a:off x="3593235" y="2875631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021174" y="2453944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6666444" y="245394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uppo 90"/>
          <p:cNvGrpSpPr/>
          <p:nvPr/>
        </p:nvGrpSpPr>
        <p:grpSpPr>
          <a:xfrm>
            <a:off x="3879147" y="2271189"/>
            <a:ext cx="822365" cy="497565"/>
            <a:chOff x="6621038" y="102742"/>
            <a:chExt cx="1236482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731723" y="466725"/>
              <a:ext cx="1070622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A faire</a:t>
              </a:r>
              <a:endParaRPr lang="it-IT" sz="105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5331990" y="2290433"/>
            <a:ext cx="912294" cy="497565"/>
            <a:chOff x="6621038" y="102742"/>
            <a:chExt cx="1371695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6" name="CasellaDiTesto 95"/>
            <p:cNvSpPr txBox="1"/>
            <p:nvPr/>
          </p:nvSpPr>
          <p:spPr>
            <a:xfrm>
              <a:off x="6673860" y="466725"/>
              <a:ext cx="131887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En cours</a:t>
              </a:r>
              <a:endParaRPr lang="it-IT" sz="1050" dirty="0"/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7004582" y="2298513"/>
            <a:ext cx="822366" cy="497565"/>
            <a:chOff x="6621038" y="102742"/>
            <a:chExt cx="1236482" cy="808400"/>
          </a:xfrm>
        </p:grpSpPr>
        <p:pic>
          <p:nvPicPr>
            <p:cNvPr id="99" name="Immagine 98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673860" y="466725"/>
              <a:ext cx="117185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Terminé</a:t>
              </a:r>
              <a:endParaRPr lang="it-IT" sz="1050" dirty="0"/>
            </a:p>
          </p:txBody>
        </p:sp>
      </p:grpSp>
      <p:pic>
        <p:nvPicPr>
          <p:cNvPr id="80" name="Immagine 7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40" y="2900133"/>
            <a:ext cx="514173" cy="563503"/>
          </a:xfrm>
          <a:prstGeom prst="rect">
            <a:avLst/>
          </a:prstGeom>
        </p:spPr>
      </p:pic>
      <p:pic>
        <p:nvPicPr>
          <p:cNvPr id="105" name="Immagine 10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5" y="5137604"/>
            <a:ext cx="225396" cy="395046"/>
          </a:xfrm>
          <a:prstGeom prst="rect">
            <a:avLst/>
          </a:prstGeom>
        </p:spPr>
      </p:pic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26" y="3216094"/>
            <a:ext cx="514173" cy="563503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5" y="3647509"/>
            <a:ext cx="514173" cy="563503"/>
          </a:xfrm>
          <a:prstGeom prst="rect">
            <a:avLst/>
          </a:prstGeom>
        </p:spPr>
      </p:pic>
      <p:pic>
        <p:nvPicPr>
          <p:cNvPr id="112" name="Immagine 111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87" y="3020593"/>
            <a:ext cx="514173" cy="563503"/>
          </a:xfrm>
          <a:prstGeom prst="rect">
            <a:avLst/>
          </a:prstGeom>
        </p:spPr>
      </p:pic>
      <p:pic>
        <p:nvPicPr>
          <p:cNvPr id="113" name="Immagine 112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1" y="3702159"/>
            <a:ext cx="514173" cy="563503"/>
          </a:xfrm>
          <a:prstGeom prst="rect">
            <a:avLst/>
          </a:prstGeom>
        </p:spPr>
      </p:pic>
      <p:pic>
        <p:nvPicPr>
          <p:cNvPr id="114" name="Immagine 113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2" y="4133574"/>
            <a:ext cx="514173" cy="563503"/>
          </a:xfrm>
          <a:prstGeom prst="rect">
            <a:avLst/>
          </a:prstGeom>
        </p:spPr>
      </p:pic>
      <p:pic>
        <p:nvPicPr>
          <p:cNvPr id="115" name="Immagine 114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9" y="3177609"/>
            <a:ext cx="514173" cy="563503"/>
          </a:xfrm>
          <a:prstGeom prst="rect">
            <a:avLst/>
          </a:prstGeom>
        </p:spPr>
      </p:pic>
      <p:pic>
        <p:nvPicPr>
          <p:cNvPr id="116" name="Immagine 115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6" y="3870338"/>
            <a:ext cx="514173" cy="563503"/>
          </a:xfrm>
          <a:prstGeom prst="rect">
            <a:avLst/>
          </a:prstGeom>
        </p:spPr>
      </p:pic>
      <p:pic>
        <p:nvPicPr>
          <p:cNvPr id="117" name="Immagine 116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2" y="4437989"/>
            <a:ext cx="514173" cy="563503"/>
          </a:xfrm>
          <a:prstGeom prst="rect">
            <a:avLst/>
          </a:prstGeom>
        </p:spPr>
      </p:pic>
      <p:pic>
        <p:nvPicPr>
          <p:cNvPr id="118" name="Immagine 117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4996019"/>
            <a:ext cx="514173" cy="563503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7" y="3081910"/>
            <a:ext cx="306795" cy="393273"/>
          </a:xfrm>
          <a:prstGeom prst="rect">
            <a:avLst/>
          </a:prstGeom>
        </p:spPr>
      </p:pic>
      <p:cxnSp>
        <p:nvCxnSpPr>
          <p:cNvPr id="101" name="Connettore 1 100"/>
          <p:cNvCxnSpPr/>
          <p:nvPr/>
        </p:nvCxnSpPr>
        <p:spPr>
          <a:xfrm flipV="1">
            <a:off x="6667676" y="4662751"/>
            <a:ext cx="1663445" cy="3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9" y="3329923"/>
            <a:ext cx="245212" cy="39430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4" y="4995676"/>
            <a:ext cx="234067" cy="39568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8" y="3840280"/>
            <a:ext cx="225396" cy="395046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8" y="4465231"/>
            <a:ext cx="220444" cy="395574"/>
          </a:xfrm>
          <a:prstGeom prst="rect">
            <a:avLst/>
          </a:prstGeom>
        </p:spPr>
      </p:pic>
      <p:pic>
        <p:nvPicPr>
          <p:cNvPr id="103" name="Immagine 102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2" y="3896035"/>
            <a:ext cx="245212" cy="394300"/>
          </a:xfrm>
          <a:prstGeom prst="rect">
            <a:avLst/>
          </a:prstGeom>
        </p:spPr>
      </p:pic>
      <p:pic>
        <p:nvPicPr>
          <p:cNvPr id="108" name="Immagine 107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3" y="5043099"/>
            <a:ext cx="306795" cy="393273"/>
          </a:xfrm>
          <a:prstGeom prst="rect">
            <a:avLst/>
          </a:prstGeom>
        </p:spPr>
      </p:pic>
      <p:pic>
        <p:nvPicPr>
          <p:cNvPr id="119" name="Immagine 118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4" y="2914759"/>
            <a:ext cx="514173" cy="563503"/>
          </a:xfrm>
          <a:prstGeom prst="rect">
            <a:avLst/>
          </a:prstGeom>
        </p:spPr>
      </p:pic>
      <p:pic>
        <p:nvPicPr>
          <p:cNvPr id="109" name="Immagine 108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51" y="3049371"/>
            <a:ext cx="220444" cy="395574"/>
          </a:xfrm>
          <a:prstGeom prst="rect">
            <a:avLst/>
          </a:prstGeom>
        </p:spPr>
      </p:pic>
      <p:sp>
        <p:nvSpPr>
          <p:cNvPr id="134" name="CasellaDiTesto 133"/>
          <p:cNvSpPr txBox="1"/>
          <p:nvPr/>
        </p:nvSpPr>
        <p:spPr>
          <a:xfrm>
            <a:off x="5519527" y="223075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 Histoires</a:t>
            </a:r>
            <a:endParaRPr lang="it-IT" sz="1800" dirty="0"/>
          </a:p>
        </p:txBody>
      </p:sp>
      <p:sp>
        <p:nvSpPr>
          <p:cNvPr id="135" name="CasellaDiTesto 134"/>
          <p:cNvSpPr txBox="1"/>
          <p:nvPr/>
        </p:nvSpPr>
        <p:spPr>
          <a:xfrm>
            <a:off x="1592408" y="5032142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/>
              <a:t>Tâches </a:t>
            </a:r>
            <a:r>
              <a:rPr lang="it-IT" sz="1800" dirty="0" smtClean="0">
                <a:sym typeface="Wingdings"/>
              </a:rPr>
              <a:t></a:t>
            </a:r>
            <a:endParaRPr lang="it-IT" sz="1800" dirty="0"/>
          </a:p>
        </p:txBody>
      </p:sp>
      <p:sp>
        <p:nvSpPr>
          <p:cNvPr id="136" name="CasellaDiTesto 135"/>
          <p:cNvSpPr txBox="1"/>
          <p:nvPr/>
        </p:nvSpPr>
        <p:spPr>
          <a:xfrm>
            <a:off x="6638814" y="4677612"/>
            <a:ext cx="1818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fr-FR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Disponible – maximum 2 avatars par personne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82" name="Immagine 103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1" y="4945551"/>
            <a:ext cx="234067" cy="395689"/>
          </a:xfrm>
          <a:prstGeom prst="rect">
            <a:avLst/>
          </a:prstGeom>
        </p:spPr>
      </p:pic>
      <p:sp>
        <p:nvSpPr>
          <p:cNvPr id="83" name="CasellaDiTesto 34"/>
          <p:cNvSpPr txBox="1"/>
          <p:nvPr/>
        </p:nvSpPr>
        <p:spPr>
          <a:xfrm>
            <a:off x="2845916" y="878771"/>
            <a:ext cx="611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3738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99639"/>
            <a:ext cx="5230518" cy="3635103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598026" y="261263"/>
            <a:ext cx="847597" cy="497565"/>
            <a:chOff x="332900" y="81670"/>
            <a:chExt cx="1405209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68926" y="303927"/>
              <a:ext cx="136918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05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1568611" y="24260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4317120" y="234443"/>
            <a:ext cx="871792" cy="497565"/>
            <a:chOff x="6621038" y="102742"/>
            <a:chExt cx="1445321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40"/>
              <a:ext cx="1334636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Acceptation</a:t>
              </a:r>
              <a:endParaRPr lang="it-IT" sz="700" dirty="0"/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83260" y="827852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1595485" y="255139"/>
            <a:ext cx="819455" cy="497565"/>
            <a:chOff x="6615462" y="102742"/>
            <a:chExt cx="1687952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15462" y="410281"/>
              <a:ext cx="1687952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sélectionnés</a:t>
              </a:r>
              <a:endParaRPr lang="it-IT" sz="7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2486905" y="238811"/>
            <a:ext cx="136" cy="30935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2540937" y="244193"/>
            <a:ext cx="735080" cy="497565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8"/>
              <a:ext cx="742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Dev.</a:t>
              </a:r>
              <a:endParaRPr lang="it-IT" sz="1050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409238" y="242653"/>
            <a:ext cx="822365" cy="497565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5"/>
              <a:ext cx="836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TEST</a:t>
              </a:r>
              <a:endParaRPr lang="it-IT" sz="105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0" y="1207093"/>
            <a:ext cx="459439" cy="419598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05" y="1480078"/>
            <a:ext cx="459439" cy="419598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1" y="943003"/>
            <a:ext cx="459439" cy="419598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5" y="915633"/>
            <a:ext cx="459439" cy="419598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16164" y="837261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25714" y="865600"/>
            <a:ext cx="505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3358444" y="254002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62045" y="867481"/>
            <a:ext cx="505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Prêt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809556" y="878771"/>
            <a:ext cx="45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87894" y="265403"/>
            <a:ext cx="563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tx1"/>
                </a:solidFill>
                <a:latin typeface="Komika Title"/>
                <a:cs typeface="Komika Title"/>
              </a:rPr>
              <a:t>20 SP</a:t>
            </a:r>
            <a:endParaRPr lang="it-IT" sz="105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3" y="1221806"/>
            <a:ext cx="459439" cy="41959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" y="1387885"/>
            <a:ext cx="459439" cy="419598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1935397"/>
            <a:ext cx="459439" cy="419598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" y="2501722"/>
            <a:ext cx="459439" cy="419598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" y="3021011"/>
            <a:ext cx="459439" cy="419598"/>
          </a:xfrm>
          <a:prstGeom prst="rect">
            <a:avLst/>
          </a:prstGeom>
        </p:spPr>
      </p:pic>
      <p:cxnSp>
        <p:nvCxnSpPr>
          <p:cNvPr id="78" name="Connettore 1 77"/>
          <p:cNvCxnSpPr/>
          <p:nvPr/>
        </p:nvCxnSpPr>
        <p:spPr>
          <a:xfrm>
            <a:off x="4282251" y="227661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4761894" y="848548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 flipV="1">
            <a:off x="585140" y="2408296"/>
            <a:ext cx="967082" cy="188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magine 8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199567"/>
            <a:ext cx="459439" cy="419598"/>
          </a:xfrm>
          <a:prstGeom prst="rect">
            <a:avLst/>
          </a:prstGeom>
        </p:spPr>
      </p:pic>
      <p:pic>
        <p:nvPicPr>
          <p:cNvPr id="86" name="Immagine 8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707568"/>
            <a:ext cx="459439" cy="419598"/>
          </a:xfrm>
          <a:prstGeom prst="rect">
            <a:avLst/>
          </a:prstGeom>
        </p:spPr>
      </p:pic>
      <p:pic>
        <p:nvPicPr>
          <p:cNvPr id="87" name="Immagine 86" descr="blackboard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9" y="2117954"/>
            <a:ext cx="5271618" cy="3663668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88" name="Connettore 1 87"/>
          <p:cNvCxnSpPr/>
          <p:nvPr/>
        </p:nvCxnSpPr>
        <p:spPr>
          <a:xfrm>
            <a:off x="3593235" y="2875631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021174" y="2453944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6666444" y="245394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uppo 90"/>
          <p:cNvGrpSpPr/>
          <p:nvPr/>
        </p:nvGrpSpPr>
        <p:grpSpPr>
          <a:xfrm>
            <a:off x="3879147" y="2271189"/>
            <a:ext cx="822365" cy="497565"/>
            <a:chOff x="6621038" y="102742"/>
            <a:chExt cx="1236482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731723" y="466725"/>
              <a:ext cx="1070622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A faire</a:t>
              </a:r>
              <a:endParaRPr lang="it-IT" sz="105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5331990" y="2290433"/>
            <a:ext cx="912294" cy="497565"/>
            <a:chOff x="6621038" y="102742"/>
            <a:chExt cx="1371695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6" name="CasellaDiTesto 95"/>
            <p:cNvSpPr txBox="1"/>
            <p:nvPr/>
          </p:nvSpPr>
          <p:spPr>
            <a:xfrm>
              <a:off x="6673860" y="466725"/>
              <a:ext cx="131887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En cours</a:t>
              </a:r>
              <a:endParaRPr lang="it-IT" sz="1050" dirty="0"/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7004582" y="2298513"/>
            <a:ext cx="822366" cy="497565"/>
            <a:chOff x="6621038" y="102742"/>
            <a:chExt cx="1236482" cy="808400"/>
          </a:xfrm>
        </p:grpSpPr>
        <p:pic>
          <p:nvPicPr>
            <p:cNvPr id="99" name="Immagine 98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673860" y="466725"/>
              <a:ext cx="117185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Terminé</a:t>
              </a:r>
              <a:endParaRPr lang="it-IT" sz="1050" dirty="0"/>
            </a:p>
          </p:txBody>
        </p:sp>
      </p:grpSp>
      <p:pic>
        <p:nvPicPr>
          <p:cNvPr id="80" name="Immagine 7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40" y="2900133"/>
            <a:ext cx="514173" cy="563503"/>
          </a:xfrm>
          <a:prstGeom prst="rect">
            <a:avLst/>
          </a:prstGeom>
        </p:spPr>
      </p:pic>
      <p:pic>
        <p:nvPicPr>
          <p:cNvPr id="105" name="Immagine 10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5" y="5137604"/>
            <a:ext cx="225396" cy="395046"/>
          </a:xfrm>
          <a:prstGeom prst="rect">
            <a:avLst/>
          </a:prstGeom>
        </p:spPr>
      </p:pic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26" y="3216094"/>
            <a:ext cx="514173" cy="563503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5" y="3647509"/>
            <a:ext cx="514173" cy="563503"/>
          </a:xfrm>
          <a:prstGeom prst="rect">
            <a:avLst/>
          </a:prstGeom>
        </p:spPr>
      </p:pic>
      <p:pic>
        <p:nvPicPr>
          <p:cNvPr id="112" name="Immagine 111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87" y="3020593"/>
            <a:ext cx="514173" cy="563503"/>
          </a:xfrm>
          <a:prstGeom prst="rect">
            <a:avLst/>
          </a:prstGeom>
        </p:spPr>
      </p:pic>
      <p:pic>
        <p:nvPicPr>
          <p:cNvPr id="113" name="Immagine 112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1" y="3702159"/>
            <a:ext cx="514173" cy="563503"/>
          </a:xfrm>
          <a:prstGeom prst="rect">
            <a:avLst/>
          </a:prstGeom>
        </p:spPr>
      </p:pic>
      <p:pic>
        <p:nvPicPr>
          <p:cNvPr id="114" name="Immagine 113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2" y="4133574"/>
            <a:ext cx="514173" cy="563503"/>
          </a:xfrm>
          <a:prstGeom prst="rect">
            <a:avLst/>
          </a:prstGeom>
        </p:spPr>
      </p:pic>
      <p:pic>
        <p:nvPicPr>
          <p:cNvPr id="115" name="Immagine 114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9" y="3177609"/>
            <a:ext cx="514173" cy="563503"/>
          </a:xfrm>
          <a:prstGeom prst="rect">
            <a:avLst/>
          </a:prstGeom>
        </p:spPr>
      </p:pic>
      <p:pic>
        <p:nvPicPr>
          <p:cNvPr id="116" name="Immagine 115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6" y="3870338"/>
            <a:ext cx="514173" cy="563503"/>
          </a:xfrm>
          <a:prstGeom prst="rect">
            <a:avLst/>
          </a:prstGeom>
        </p:spPr>
      </p:pic>
      <p:pic>
        <p:nvPicPr>
          <p:cNvPr id="117" name="Immagine 116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2" y="4437989"/>
            <a:ext cx="514173" cy="563503"/>
          </a:xfrm>
          <a:prstGeom prst="rect">
            <a:avLst/>
          </a:prstGeom>
        </p:spPr>
      </p:pic>
      <p:pic>
        <p:nvPicPr>
          <p:cNvPr id="118" name="Immagine 117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4996019"/>
            <a:ext cx="514173" cy="563503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7" y="3081910"/>
            <a:ext cx="306795" cy="393273"/>
          </a:xfrm>
          <a:prstGeom prst="rect">
            <a:avLst/>
          </a:prstGeom>
        </p:spPr>
      </p:pic>
      <p:cxnSp>
        <p:nvCxnSpPr>
          <p:cNvPr id="101" name="Connettore 1 100"/>
          <p:cNvCxnSpPr/>
          <p:nvPr/>
        </p:nvCxnSpPr>
        <p:spPr>
          <a:xfrm flipV="1">
            <a:off x="6667676" y="4662751"/>
            <a:ext cx="1663445" cy="3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9" y="3329923"/>
            <a:ext cx="245212" cy="39430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4" y="4995676"/>
            <a:ext cx="234067" cy="39568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8" y="3840280"/>
            <a:ext cx="225396" cy="395046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8" y="4465231"/>
            <a:ext cx="220444" cy="395574"/>
          </a:xfrm>
          <a:prstGeom prst="rect">
            <a:avLst/>
          </a:prstGeom>
        </p:spPr>
      </p:pic>
      <p:pic>
        <p:nvPicPr>
          <p:cNvPr id="103" name="Immagine 102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2" y="3896035"/>
            <a:ext cx="245212" cy="394300"/>
          </a:xfrm>
          <a:prstGeom prst="rect">
            <a:avLst/>
          </a:prstGeom>
        </p:spPr>
      </p:pic>
      <p:pic>
        <p:nvPicPr>
          <p:cNvPr id="108" name="Immagine 107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3" y="5043099"/>
            <a:ext cx="306795" cy="393273"/>
          </a:xfrm>
          <a:prstGeom prst="rect">
            <a:avLst/>
          </a:prstGeom>
        </p:spPr>
      </p:pic>
      <p:pic>
        <p:nvPicPr>
          <p:cNvPr id="119" name="Immagine 118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4" y="2914759"/>
            <a:ext cx="514173" cy="563503"/>
          </a:xfrm>
          <a:prstGeom prst="rect">
            <a:avLst/>
          </a:prstGeom>
        </p:spPr>
      </p:pic>
      <p:pic>
        <p:nvPicPr>
          <p:cNvPr id="109" name="Immagine 108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51" y="3049371"/>
            <a:ext cx="220444" cy="395574"/>
          </a:xfrm>
          <a:prstGeom prst="rect">
            <a:avLst/>
          </a:prstGeom>
        </p:spPr>
      </p:pic>
      <p:sp>
        <p:nvSpPr>
          <p:cNvPr id="134" name="CasellaDiTesto 133"/>
          <p:cNvSpPr txBox="1"/>
          <p:nvPr/>
        </p:nvSpPr>
        <p:spPr>
          <a:xfrm>
            <a:off x="5692709" y="42512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Histoire</a:t>
            </a:r>
            <a:endParaRPr lang="it-IT" sz="1800" dirty="0"/>
          </a:p>
        </p:txBody>
      </p:sp>
      <p:sp>
        <p:nvSpPr>
          <p:cNvPr id="106" name="Triangolo isoscele 105"/>
          <p:cNvSpPr/>
          <p:nvPr/>
        </p:nvSpPr>
        <p:spPr>
          <a:xfrm>
            <a:off x="2684392" y="1375833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riangolo isoscele 81"/>
          <p:cNvSpPr/>
          <p:nvPr/>
        </p:nvSpPr>
        <p:spPr>
          <a:xfrm>
            <a:off x="5838685" y="883614"/>
            <a:ext cx="905962" cy="925176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82"/>
          <p:cNvSpPr txBox="1"/>
          <p:nvPr/>
        </p:nvSpPr>
        <p:spPr>
          <a:xfrm>
            <a:off x="6638814" y="4677612"/>
            <a:ext cx="1818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fr-FR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Disponible – maximum 2 avatars par personne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84" name="Immagine 103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1" y="4945551"/>
            <a:ext cx="234067" cy="395689"/>
          </a:xfrm>
          <a:prstGeom prst="rect">
            <a:avLst/>
          </a:prstGeom>
        </p:spPr>
      </p:pic>
      <p:sp>
        <p:nvSpPr>
          <p:cNvPr id="102" name="CasellaDiTesto 34"/>
          <p:cNvSpPr txBox="1"/>
          <p:nvPr/>
        </p:nvSpPr>
        <p:spPr>
          <a:xfrm>
            <a:off x="2845916" y="878771"/>
            <a:ext cx="611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951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99639"/>
            <a:ext cx="5230518" cy="3635103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598026" y="261263"/>
            <a:ext cx="847597" cy="497565"/>
            <a:chOff x="332900" y="81670"/>
            <a:chExt cx="1405209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68926" y="303927"/>
              <a:ext cx="136918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05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1568611" y="24260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4317120" y="234443"/>
            <a:ext cx="871792" cy="497565"/>
            <a:chOff x="6621038" y="102742"/>
            <a:chExt cx="1445321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40"/>
              <a:ext cx="1334636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Acceptation</a:t>
              </a:r>
              <a:endParaRPr lang="it-IT" sz="700" dirty="0"/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83260" y="827852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1595485" y="255139"/>
            <a:ext cx="819455" cy="497565"/>
            <a:chOff x="6615462" y="102742"/>
            <a:chExt cx="1687952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15462" y="410281"/>
              <a:ext cx="1687952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sélectionnés</a:t>
              </a:r>
              <a:endParaRPr lang="it-IT" sz="7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2486905" y="238811"/>
            <a:ext cx="136" cy="30935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2540937" y="244193"/>
            <a:ext cx="735080" cy="497565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8"/>
              <a:ext cx="742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Dev.</a:t>
              </a:r>
              <a:endParaRPr lang="it-IT" sz="1050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409238" y="242653"/>
            <a:ext cx="822365" cy="497565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5"/>
              <a:ext cx="836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TEST</a:t>
              </a:r>
              <a:endParaRPr lang="it-IT" sz="105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0" y="1207093"/>
            <a:ext cx="459439" cy="419598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05" y="1480078"/>
            <a:ext cx="459439" cy="419598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1" y="943003"/>
            <a:ext cx="459439" cy="419598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5" y="915633"/>
            <a:ext cx="459439" cy="419598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16164" y="837261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25714" y="865600"/>
            <a:ext cx="505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3358444" y="254002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62045" y="867481"/>
            <a:ext cx="505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Prêt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809556" y="878771"/>
            <a:ext cx="45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87894" y="265403"/>
            <a:ext cx="563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tx1"/>
                </a:solidFill>
                <a:latin typeface="Komika Title"/>
                <a:cs typeface="Komika Title"/>
              </a:rPr>
              <a:t>20 SP</a:t>
            </a:r>
            <a:endParaRPr lang="it-IT" sz="105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3" y="1221806"/>
            <a:ext cx="459439" cy="41959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" y="1387885"/>
            <a:ext cx="459439" cy="419598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1935397"/>
            <a:ext cx="459439" cy="419598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" y="2501722"/>
            <a:ext cx="459439" cy="419598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" y="3021011"/>
            <a:ext cx="459439" cy="419598"/>
          </a:xfrm>
          <a:prstGeom prst="rect">
            <a:avLst/>
          </a:prstGeom>
        </p:spPr>
      </p:pic>
      <p:cxnSp>
        <p:nvCxnSpPr>
          <p:cNvPr id="78" name="Connettore 1 77"/>
          <p:cNvCxnSpPr/>
          <p:nvPr/>
        </p:nvCxnSpPr>
        <p:spPr>
          <a:xfrm>
            <a:off x="4282251" y="227661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4761894" y="848548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 flipV="1">
            <a:off x="585140" y="2408296"/>
            <a:ext cx="967082" cy="188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magine 8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199567"/>
            <a:ext cx="459439" cy="419598"/>
          </a:xfrm>
          <a:prstGeom prst="rect">
            <a:avLst/>
          </a:prstGeom>
        </p:spPr>
      </p:pic>
      <p:pic>
        <p:nvPicPr>
          <p:cNvPr id="86" name="Immagine 8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707568"/>
            <a:ext cx="459439" cy="419598"/>
          </a:xfrm>
          <a:prstGeom prst="rect">
            <a:avLst/>
          </a:prstGeom>
        </p:spPr>
      </p:pic>
      <p:pic>
        <p:nvPicPr>
          <p:cNvPr id="87" name="Immagine 86" descr="blackboard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9" y="2117954"/>
            <a:ext cx="5271618" cy="3663668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88" name="Connettore 1 87"/>
          <p:cNvCxnSpPr/>
          <p:nvPr/>
        </p:nvCxnSpPr>
        <p:spPr>
          <a:xfrm>
            <a:off x="3593235" y="2875631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021174" y="2453944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6666444" y="245394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uppo 90"/>
          <p:cNvGrpSpPr/>
          <p:nvPr/>
        </p:nvGrpSpPr>
        <p:grpSpPr>
          <a:xfrm>
            <a:off x="3879147" y="2271189"/>
            <a:ext cx="822365" cy="497565"/>
            <a:chOff x="6621038" y="102742"/>
            <a:chExt cx="1236482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731723" y="466725"/>
              <a:ext cx="1070622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A faire</a:t>
              </a:r>
              <a:endParaRPr lang="it-IT" sz="105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5331990" y="2290433"/>
            <a:ext cx="912294" cy="497565"/>
            <a:chOff x="6621038" y="102742"/>
            <a:chExt cx="1371695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6" name="CasellaDiTesto 95"/>
            <p:cNvSpPr txBox="1"/>
            <p:nvPr/>
          </p:nvSpPr>
          <p:spPr>
            <a:xfrm>
              <a:off x="6673860" y="466725"/>
              <a:ext cx="131887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En cours</a:t>
              </a:r>
              <a:endParaRPr lang="it-IT" sz="1050" dirty="0"/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7004582" y="2298513"/>
            <a:ext cx="822366" cy="497565"/>
            <a:chOff x="6621038" y="102742"/>
            <a:chExt cx="1236482" cy="808400"/>
          </a:xfrm>
        </p:grpSpPr>
        <p:pic>
          <p:nvPicPr>
            <p:cNvPr id="99" name="Immagine 98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673860" y="466725"/>
              <a:ext cx="117185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Terminé</a:t>
              </a:r>
              <a:endParaRPr lang="it-IT" sz="1050" dirty="0"/>
            </a:p>
          </p:txBody>
        </p:sp>
      </p:grpSp>
      <p:pic>
        <p:nvPicPr>
          <p:cNvPr id="80" name="Immagine 7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40" y="2900133"/>
            <a:ext cx="514173" cy="563503"/>
          </a:xfrm>
          <a:prstGeom prst="rect">
            <a:avLst/>
          </a:prstGeom>
        </p:spPr>
      </p:pic>
      <p:pic>
        <p:nvPicPr>
          <p:cNvPr id="105" name="Immagine 10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5" y="5137604"/>
            <a:ext cx="225396" cy="395046"/>
          </a:xfrm>
          <a:prstGeom prst="rect">
            <a:avLst/>
          </a:prstGeom>
        </p:spPr>
      </p:pic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26" y="3216094"/>
            <a:ext cx="514173" cy="563503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5" y="3647509"/>
            <a:ext cx="514173" cy="563503"/>
          </a:xfrm>
          <a:prstGeom prst="rect">
            <a:avLst/>
          </a:prstGeom>
        </p:spPr>
      </p:pic>
      <p:pic>
        <p:nvPicPr>
          <p:cNvPr id="112" name="Immagine 111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87" y="3020593"/>
            <a:ext cx="514173" cy="563503"/>
          </a:xfrm>
          <a:prstGeom prst="rect">
            <a:avLst/>
          </a:prstGeom>
        </p:spPr>
      </p:pic>
      <p:pic>
        <p:nvPicPr>
          <p:cNvPr id="113" name="Immagine 112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1" y="3702159"/>
            <a:ext cx="514173" cy="563503"/>
          </a:xfrm>
          <a:prstGeom prst="rect">
            <a:avLst/>
          </a:prstGeom>
        </p:spPr>
      </p:pic>
      <p:pic>
        <p:nvPicPr>
          <p:cNvPr id="114" name="Immagine 113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2" y="4133574"/>
            <a:ext cx="514173" cy="563503"/>
          </a:xfrm>
          <a:prstGeom prst="rect">
            <a:avLst/>
          </a:prstGeom>
        </p:spPr>
      </p:pic>
      <p:pic>
        <p:nvPicPr>
          <p:cNvPr id="115" name="Immagine 114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9" y="3177609"/>
            <a:ext cx="514173" cy="563503"/>
          </a:xfrm>
          <a:prstGeom prst="rect">
            <a:avLst/>
          </a:prstGeom>
        </p:spPr>
      </p:pic>
      <p:pic>
        <p:nvPicPr>
          <p:cNvPr id="116" name="Immagine 115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6" y="3870338"/>
            <a:ext cx="514173" cy="563503"/>
          </a:xfrm>
          <a:prstGeom prst="rect">
            <a:avLst/>
          </a:prstGeom>
        </p:spPr>
      </p:pic>
      <p:pic>
        <p:nvPicPr>
          <p:cNvPr id="117" name="Immagine 116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2" y="4437989"/>
            <a:ext cx="514173" cy="563503"/>
          </a:xfrm>
          <a:prstGeom prst="rect">
            <a:avLst/>
          </a:prstGeom>
        </p:spPr>
      </p:pic>
      <p:pic>
        <p:nvPicPr>
          <p:cNvPr id="118" name="Immagine 117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4996019"/>
            <a:ext cx="514173" cy="563503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7" y="3081910"/>
            <a:ext cx="306795" cy="393273"/>
          </a:xfrm>
          <a:prstGeom prst="rect">
            <a:avLst/>
          </a:prstGeom>
        </p:spPr>
      </p:pic>
      <p:cxnSp>
        <p:nvCxnSpPr>
          <p:cNvPr id="101" name="Connettore 1 100"/>
          <p:cNvCxnSpPr/>
          <p:nvPr/>
        </p:nvCxnSpPr>
        <p:spPr>
          <a:xfrm flipV="1">
            <a:off x="6667676" y="4662751"/>
            <a:ext cx="1663445" cy="3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9" y="3329923"/>
            <a:ext cx="245212" cy="39430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4" y="4995676"/>
            <a:ext cx="234067" cy="39568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8" y="3840280"/>
            <a:ext cx="225396" cy="395046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8" y="4465231"/>
            <a:ext cx="220444" cy="395574"/>
          </a:xfrm>
          <a:prstGeom prst="rect">
            <a:avLst/>
          </a:prstGeom>
        </p:spPr>
      </p:pic>
      <p:pic>
        <p:nvPicPr>
          <p:cNvPr id="103" name="Immagine 102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2" y="3896035"/>
            <a:ext cx="245212" cy="394300"/>
          </a:xfrm>
          <a:prstGeom prst="rect">
            <a:avLst/>
          </a:prstGeom>
        </p:spPr>
      </p:pic>
      <p:pic>
        <p:nvPicPr>
          <p:cNvPr id="108" name="Immagine 107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3" y="5043099"/>
            <a:ext cx="306795" cy="393273"/>
          </a:xfrm>
          <a:prstGeom prst="rect">
            <a:avLst/>
          </a:prstGeom>
        </p:spPr>
      </p:pic>
      <p:pic>
        <p:nvPicPr>
          <p:cNvPr id="119" name="Immagine 118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4" y="2914759"/>
            <a:ext cx="514173" cy="563503"/>
          </a:xfrm>
          <a:prstGeom prst="rect">
            <a:avLst/>
          </a:prstGeom>
        </p:spPr>
      </p:pic>
      <p:pic>
        <p:nvPicPr>
          <p:cNvPr id="109" name="Immagine 108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51" y="3049371"/>
            <a:ext cx="220444" cy="395574"/>
          </a:xfrm>
          <a:prstGeom prst="rect">
            <a:avLst/>
          </a:prstGeom>
        </p:spPr>
      </p:pic>
      <p:sp>
        <p:nvSpPr>
          <p:cNvPr id="134" name="CasellaDiTesto 133"/>
          <p:cNvSpPr txBox="1"/>
          <p:nvPr/>
        </p:nvSpPr>
        <p:spPr>
          <a:xfrm>
            <a:off x="5692709" y="42512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Histoire</a:t>
            </a:r>
            <a:endParaRPr lang="it-IT" sz="1800" dirty="0"/>
          </a:p>
        </p:txBody>
      </p:sp>
      <p:sp>
        <p:nvSpPr>
          <p:cNvPr id="106" name="Triangolo isoscele 105"/>
          <p:cNvSpPr/>
          <p:nvPr/>
        </p:nvSpPr>
        <p:spPr>
          <a:xfrm>
            <a:off x="2684392" y="1375833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riangolo isoscele 81"/>
          <p:cNvSpPr/>
          <p:nvPr/>
        </p:nvSpPr>
        <p:spPr>
          <a:xfrm>
            <a:off x="5838685" y="883614"/>
            <a:ext cx="905962" cy="925176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riangolo isoscele 82"/>
          <p:cNvSpPr/>
          <p:nvPr/>
        </p:nvSpPr>
        <p:spPr>
          <a:xfrm>
            <a:off x="6031118" y="3240809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Triangolo isoscele 83"/>
          <p:cNvSpPr/>
          <p:nvPr/>
        </p:nvSpPr>
        <p:spPr>
          <a:xfrm>
            <a:off x="5413800" y="3450937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Triangolo isoscele 119"/>
          <p:cNvSpPr/>
          <p:nvPr/>
        </p:nvSpPr>
        <p:spPr>
          <a:xfrm>
            <a:off x="5288719" y="4153285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Triangolo isoscele 120"/>
          <p:cNvSpPr/>
          <p:nvPr/>
        </p:nvSpPr>
        <p:spPr>
          <a:xfrm>
            <a:off x="5240615" y="4692073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Triangolo isoscele 121"/>
          <p:cNvSpPr/>
          <p:nvPr/>
        </p:nvSpPr>
        <p:spPr>
          <a:xfrm>
            <a:off x="5269479" y="5278966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asellaDiTesto 122"/>
          <p:cNvSpPr txBox="1"/>
          <p:nvPr/>
        </p:nvSpPr>
        <p:spPr>
          <a:xfrm>
            <a:off x="881414" y="4152089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Tâches associées</a:t>
            </a:r>
            <a:endParaRPr lang="it-IT" sz="1800" dirty="0"/>
          </a:p>
        </p:txBody>
      </p:sp>
      <p:sp>
        <p:nvSpPr>
          <p:cNvPr id="124" name="Triangolo isoscele 123"/>
          <p:cNvSpPr/>
          <p:nvPr/>
        </p:nvSpPr>
        <p:spPr>
          <a:xfrm>
            <a:off x="1603697" y="4605481"/>
            <a:ext cx="905962" cy="925176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CasellaDiTesto 124"/>
          <p:cNvSpPr txBox="1"/>
          <p:nvPr/>
        </p:nvSpPr>
        <p:spPr>
          <a:xfrm>
            <a:off x="6638814" y="4677612"/>
            <a:ext cx="1818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fr-FR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Disponible – maximum 2 avatars par personne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102" name="Immagine 103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1" y="4945551"/>
            <a:ext cx="234067" cy="395689"/>
          </a:xfrm>
          <a:prstGeom prst="rect">
            <a:avLst/>
          </a:prstGeom>
        </p:spPr>
      </p:pic>
      <p:sp>
        <p:nvSpPr>
          <p:cNvPr id="126" name="CasellaDiTesto 34"/>
          <p:cNvSpPr txBox="1"/>
          <p:nvPr/>
        </p:nvSpPr>
        <p:spPr>
          <a:xfrm>
            <a:off x="2845916" y="878771"/>
            <a:ext cx="611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6854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99639"/>
            <a:ext cx="5230518" cy="3635103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598026" y="261263"/>
            <a:ext cx="847597" cy="497565"/>
            <a:chOff x="332900" y="81670"/>
            <a:chExt cx="1405209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68926" y="303927"/>
              <a:ext cx="136918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05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1568611" y="24260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4317120" y="234443"/>
            <a:ext cx="871792" cy="497565"/>
            <a:chOff x="6621038" y="102742"/>
            <a:chExt cx="1445321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40"/>
              <a:ext cx="1334636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Acceptation</a:t>
              </a:r>
              <a:endParaRPr lang="it-IT" sz="700" dirty="0"/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83260" y="827852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1595485" y="255139"/>
            <a:ext cx="819455" cy="497565"/>
            <a:chOff x="6615462" y="102742"/>
            <a:chExt cx="1687952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15462" y="410281"/>
              <a:ext cx="1687952" cy="325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700" dirty="0" smtClean="0"/>
                <a:t>sélectionnés</a:t>
              </a:r>
              <a:endParaRPr lang="it-IT" sz="7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2486905" y="238811"/>
            <a:ext cx="136" cy="30935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2540937" y="244193"/>
            <a:ext cx="735080" cy="497565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8"/>
              <a:ext cx="742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Dev.</a:t>
              </a:r>
              <a:endParaRPr lang="it-IT" sz="1050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409238" y="242653"/>
            <a:ext cx="822365" cy="497565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5"/>
              <a:ext cx="83683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TEST</a:t>
              </a:r>
              <a:endParaRPr lang="it-IT" sz="105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0" y="1207093"/>
            <a:ext cx="459439" cy="419598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05" y="1480078"/>
            <a:ext cx="459439" cy="419598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91" y="943003"/>
            <a:ext cx="459439" cy="419598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5" y="915633"/>
            <a:ext cx="459439" cy="419598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16164" y="837261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25714" y="865600"/>
            <a:ext cx="505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3358444" y="254002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62045" y="867481"/>
            <a:ext cx="505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Prêt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809556" y="878771"/>
            <a:ext cx="45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87894" y="265403"/>
            <a:ext cx="563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tx1"/>
                </a:solidFill>
                <a:latin typeface="Komika Title"/>
                <a:cs typeface="Komika Title"/>
              </a:rPr>
              <a:t>20 SP</a:t>
            </a:r>
            <a:endParaRPr lang="it-IT" sz="105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3" y="1221806"/>
            <a:ext cx="459439" cy="41959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" y="1387885"/>
            <a:ext cx="459439" cy="419598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1935397"/>
            <a:ext cx="459439" cy="419598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" y="2501722"/>
            <a:ext cx="459439" cy="419598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" y="3021011"/>
            <a:ext cx="459439" cy="419598"/>
          </a:xfrm>
          <a:prstGeom prst="rect">
            <a:avLst/>
          </a:prstGeom>
        </p:spPr>
      </p:pic>
      <p:cxnSp>
        <p:nvCxnSpPr>
          <p:cNvPr id="78" name="Connettore 1 77"/>
          <p:cNvCxnSpPr/>
          <p:nvPr/>
        </p:nvCxnSpPr>
        <p:spPr>
          <a:xfrm>
            <a:off x="4282251" y="227661"/>
            <a:ext cx="1754" cy="310604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4761894" y="848548"/>
            <a:ext cx="137" cy="253031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 flipV="1">
            <a:off x="585140" y="2408296"/>
            <a:ext cx="967082" cy="188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magine 8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199567"/>
            <a:ext cx="459439" cy="419598"/>
          </a:xfrm>
          <a:prstGeom prst="rect">
            <a:avLst/>
          </a:prstGeom>
        </p:spPr>
      </p:pic>
      <p:pic>
        <p:nvPicPr>
          <p:cNvPr id="86" name="Immagine 8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0" y="1707568"/>
            <a:ext cx="459439" cy="419598"/>
          </a:xfrm>
          <a:prstGeom prst="rect">
            <a:avLst/>
          </a:prstGeom>
        </p:spPr>
      </p:pic>
      <p:pic>
        <p:nvPicPr>
          <p:cNvPr id="87" name="Immagine 86" descr="blackboard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9" y="2117954"/>
            <a:ext cx="5271618" cy="3663668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88" name="Connettore 1 87"/>
          <p:cNvCxnSpPr/>
          <p:nvPr/>
        </p:nvCxnSpPr>
        <p:spPr>
          <a:xfrm>
            <a:off x="3593235" y="2875631"/>
            <a:ext cx="4527757" cy="1835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021174" y="2453944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6666444" y="2453945"/>
            <a:ext cx="79" cy="302160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uppo 90"/>
          <p:cNvGrpSpPr/>
          <p:nvPr/>
        </p:nvGrpSpPr>
        <p:grpSpPr>
          <a:xfrm>
            <a:off x="3879147" y="2271189"/>
            <a:ext cx="822365" cy="497565"/>
            <a:chOff x="6621038" y="102742"/>
            <a:chExt cx="1236482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731723" y="466725"/>
              <a:ext cx="1070622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A faire</a:t>
              </a:r>
              <a:endParaRPr lang="it-IT" sz="105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5331990" y="2290433"/>
            <a:ext cx="912294" cy="497565"/>
            <a:chOff x="6621038" y="102742"/>
            <a:chExt cx="1371695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6" name="CasellaDiTesto 95"/>
            <p:cNvSpPr txBox="1"/>
            <p:nvPr/>
          </p:nvSpPr>
          <p:spPr>
            <a:xfrm>
              <a:off x="6673860" y="466725"/>
              <a:ext cx="1318873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En cours</a:t>
              </a:r>
              <a:endParaRPr lang="it-IT" sz="1050" dirty="0"/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7004582" y="2298513"/>
            <a:ext cx="822366" cy="497565"/>
            <a:chOff x="6621038" y="102742"/>
            <a:chExt cx="1236482" cy="808400"/>
          </a:xfrm>
        </p:grpSpPr>
        <p:pic>
          <p:nvPicPr>
            <p:cNvPr id="99" name="Immagine 98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673860" y="466725"/>
              <a:ext cx="1171851" cy="41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50" dirty="0" smtClean="0"/>
                <a:t>Terminé</a:t>
              </a:r>
              <a:endParaRPr lang="it-IT" sz="1050" dirty="0"/>
            </a:p>
          </p:txBody>
        </p:sp>
      </p:grpSp>
      <p:pic>
        <p:nvPicPr>
          <p:cNvPr id="80" name="Immagine 7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40" y="2900133"/>
            <a:ext cx="514173" cy="563503"/>
          </a:xfrm>
          <a:prstGeom prst="rect">
            <a:avLst/>
          </a:prstGeom>
        </p:spPr>
      </p:pic>
      <p:pic>
        <p:nvPicPr>
          <p:cNvPr id="105" name="Immagine 10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5" y="5137604"/>
            <a:ext cx="225396" cy="395046"/>
          </a:xfrm>
          <a:prstGeom prst="rect">
            <a:avLst/>
          </a:prstGeom>
        </p:spPr>
      </p:pic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26" y="3216094"/>
            <a:ext cx="514173" cy="563503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5" y="3647509"/>
            <a:ext cx="514173" cy="563503"/>
          </a:xfrm>
          <a:prstGeom prst="rect">
            <a:avLst/>
          </a:prstGeom>
        </p:spPr>
      </p:pic>
      <p:pic>
        <p:nvPicPr>
          <p:cNvPr id="112" name="Immagine 111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87" y="3020593"/>
            <a:ext cx="514173" cy="563503"/>
          </a:xfrm>
          <a:prstGeom prst="rect">
            <a:avLst/>
          </a:prstGeom>
        </p:spPr>
      </p:pic>
      <p:pic>
        <p:nvPicPr>
          <p:cNvPr id="113" name="Immagine 112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1" y="3702159"/>
            <a:ext cx="514173" cy="563503"/>
          </a:xfrm>
          <a:prstGeom prst="rect">
            <a:avLst/>
          </a:prstGeom>
        </p:spPr>
      </p:pic>
      <p:pic>
        <p:nvPicPr>
          <p:cNvPr id="114" name="Immagine 113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2" y="4133574"/>
            <a:ext cx="514173" cy="563503"/>
          </a:xfrm>
          <a:prstGeom prst="rect">
            <a:avLst/>
          </a:prstGeom>
        </p:spPr>
      </p:pic>
      <p:pic>
        <p:nvPicPr>
          <p:cNvPr id="115" name="Immagine 114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9" y="3177609"/>
            <a:ext cx="514173" cy="563503"/>
          </a:xfrm>
          <a:prstGeom prst="rect">
            <a:avLst/>
          </a:prstGeom>
        </p:spPr>
      </p:pic>
      <p:pic>
        <p:nvPicPr>
          <p:cNvPr id="116" name="Immagine 115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16" y="3870338"/>
            <a:ext cx="514173" cy="563503"/>
          </a:xfrm>
          <a:prstGeom prst="rect">
            <a:avLst/>
          </a:prstGeom>
        </p:spPr>
      </p:pic>
      <p:pic>
        <p:nvPicPr>
          <p:cNvPr id="117" name="Immagine 116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2" y="4437989"/>
            <a:ext cx="514173" cy="563503"/>
          </a:xfrm>
          <a:prstGeom prst="rect">
            <a:avLst/>
          </a:prstGeom>
        </p:spPr>
      </p:pic>
      <p:pic>
        <p:nvPicPr>
          <p:cNvPr id="118" name="Immagine 117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3" y="4996019"/>
            <a:ext cx="514173" cy="563503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7" y="3081910"/>
            <a:ext cx="306795" cy="393273"/>
          </a:xfrm>
          <a:prstGeom prst="rect">
            <a:avLst/>
          </a:prstGeom>
        </p:spPr>
      </p:pic>
      <p:cxnSp>
        <p:nvCxnSpPr>
          <p:cNvPr id="101" name="Connettore 1 100"/>
          <p:cNvCxnSpPr/>
          <p:nvPr/>
        </p:nvCxnSpPr>
        <p:spPr>
          <a:xfrm flipV="1">
            <a:off x="6667676" y="4662751"/>
            <a:ext cx="1663445" cy="3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9" y="3329923"/>
            <a:ext cx="245212" cy="394300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4" y="4995676"/>
            <a:ext cx="234067" cy="39568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8" y="3840280"/>
            <a:ext cx="225396" cy="395046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8" y="4465231"/>
            <a:ext cx="220444" cy="395574"/>
          </a:xfrm>
          <a:prstGeom prst="rect">
            <a:avLst/>
          </a:prstGeom>
        </p:spPr>
      </p:pic>
      <p:pic>
        <p:nvPicPr>
          <p:cNvPr id="103" name="Immagine 102" descr="person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92" y="3896035"/>
            <a:ext cx="245212" cy="394300"/>
          </a:xfrm>
          <a:prstGeom prst="rect">
            <a:avLst/>
          </a:prstGeom>
        </p:spPr>
      </p:pic>
      <p:pic>
        <p:nvPicPr>
          <p:cNvPr id="108" name="Immagine 107" descr="person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3" y="5043099"/>
            <a:ext cx="306795" cy="393273"/>
          </a:xfrm>
          <a:prstGeom prst="rect">
            <a:avLst/>
          </a:prstGeom>
        </p:spPr>
      </p:pic>
      <p:pic>
        <p:nvPicPr>
          <p:cNvPr id="119" name="Immagine 118" descr="tas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4" y="2914759"/>
            <a:ext cx="514173" cy="563503"/>
          </a:xfrm>
          <a:prstGeom prst="rect">
            <a:avLst/>
          </a:prstGeom>
        </p:spPr>
      </p:pic>
      <p:pic>
        <p:nvPicPr>
          <p:cNvPr id="109" name="Immagine 108" descr="person-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51" y="3049371"/>
            <a:ext cx="220444" cy="395574"/>
          </a:xfrm>
          <a:prstGeom prst="rect">
            <a:avLst/>
          </a:prstGeom>
        </p:spPr>
      </p:pic>
      <p:sp>
        <p:nvSpPr>
          <p:cNvPr id="83" name="Triangolo isoscele 82"/>
          <p:cNvSpPr/>
          <p:nvPr/>
        </p:nvSpPr>
        <p:spPr>
          <a:xfrm>
            <a:off x="2684392" y="1375833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Ovale 83"/>
          <p:cNvSpPr/>
          <p:nvPr/>
        </p:nvSpPr>
        <p:spPr>
          <a:xfrm>
            <a:off x="1943540" y="1712577"/>
            <a:ext cx="192429" cy="163561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Esagono orizzontale 119"/>
          <p:cNvSpPr/>
          <p:nvPr/>
        </p:nvSpPr>
        <p:spPr>
          <a:xfrm>
            <a:off x="3675400" y="1443182"/>
            <a:ext cx="240536" cy="202046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Rettangolo 120"/>
          <p:cNvSpPr/>
          <p:nvPr/>
        </p:nvSpPr>
        <p:spPr>
          <a:xfrm>
            <a:off x="2030129" y="1173790"/>
            <a:ext cx="173186" cy="1924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Esagono orizzontale 121"/>
          <p:cNvSpPr/>
          <p:nvPr/>
        </p:nvSpPr>
        <p:spPr>
          <a:xfrm>
            <a:off x="7339635" y="3404370"/>
            <a:ext cx="240536" cy="202046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Esagono orizzontale 122"/>
          <p:cNvSpPr/>
          <p:nvPr/>
        </p:nvSpPr>
        <p:spPr>
          <a:xfrm>
            <a:off x="6347080" y="4047454"/>
            <a:ext cx="240536" cy="202046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Triangolo isoscele 123"/>
          <p:cNvSpPr/>
          <p:nvPr/>
        </p:nvSpPr>
        <p:spPr>
          <a:xfrm>
            <a:off x="6031118" y="3240809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Triangolo isoscele 124"/>
          <p:cNvSpPr/>
          <p:nvPr/>
        </p:nvSpPr>
        <p:spPr>
          <a:xfrm>
            <a:off x="5413800" y="3450937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Triangolo isoscele 125"/>
          <p:cNvSpPr/>
          <p:nvPr/>
        </p:nvSpPr>
        <p:spPr>
          <a:xfrm>
            <a:off x="5288719" y="4153285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Triangolo isoscele 126"/>
          <p:cNvSpPr/>
          <p:nvPr/>
        </p:nvSpPr>
        <p:spPr>
          <a:xfrm>
            <a:off x="5240615" y="4692073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Triangolo isoscele 127"/>
          <p:cNvSpPr/>
          <p:nvPr/>
        </p:nvSpPr>
        <p:spPr>
          <a:xfrm>
            <a:off x="5269479" y="5278966"/>
            <a:ext cx="211673" cy="24053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Rettangolo 128"/>
          <p:cNvSpPr/>
          <p:nvPr/>
        </p:nvSpPr>
        <p:spPr>
          <a:xfrm>
            <a:off x="3837421" y="3269675"/>
            <a:ext cx="173186" cy="1924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Rettangolo 129"/>
          <p:cNvSpPr/>
          <p:nvPr/>
        </p:nvSpPr>
        <p:spPr>
          <a:xfrm>
            <a:off x="3847042" y="4462705"/>
            <a:ext cx="173186" cy="1924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Ovale 130"/>
          <p:cNvSpPr/>
          <p:nvPr/>
        </p:nvSpPr>
        <p:spPr>
          <a:xfrm>
            <a:off x="4347363" y="3991265"/>
            <a:ext cx="192429" cy="163561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e 131"/>
          <p:cNvSpPr/>
          <p:nvPr/>
        </p:nvSpPr>
        <p:spPr>
          <a:xfrm>
            <a:off x="4347362" y="3471720"/>
            <a:ext cx="192429" cy="163561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7" name="Diamante 136"/>
          <p:cNvSpPr/>
          <p:nvPr/>
        </p:nvSpPr>
        <p:spPr>
          <a:xfrm>
            <a:off x="4493228" y="1462424"/>
            <a:ext cx="202051" cy="182803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Luna 137"/>
          <p:cNvSpPr/>
          <p:nvPr/>
        </p:nvSpPr>
        <p:spPr>
          <a:xfrm>
            <a:off x="4570195" y="1866516"/>
            <a:ext cx="144322" cy="211666"/>
          </a:xfrm>
          <a:prstGeom prst="mo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CasellaDiTesto 132"/>
          <p:cNvSpPr txBox="1"/>
          <p:nvPr/>
        </p:nvSpPr>
        <p:spPr>
          <a:xfrm>
            <a:off x="6638814" y="4677612"/>
            <a:ext cx="1818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fr-FR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Disponible – maximum 2 avatars par personne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36" name="CasellaDiTesto 135"/>
          <p:cNvSpPr txBox="1"/>
          <p:nvPr/>
        </p:nvSpPr>
        <p:spPr>
          <a:xfrm>
            <a:off x="6077568" y="55981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ym typeface="Wingdings"/>
              </a:rPr>
              <a:t>Itération en cours !</a:t>
            </a:r>
            <a:endParaRPr lang="it-IT" sz="1800" dirty="0"/>
          </a:p>
        </p:txBody>
      </p:sp>
      <p:pic>
        <p:nvPicPr>
          <p:cNvPr id="102" name="Immagine 103" descr="person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31" y="4945551"/>
            <a:ext cx="234067" cy="395689"/>
          </a:xfrm>
          <a:prstGeom prst="rect">
            <a:avLst/>
          </a:prstGeom>
        </p:spPr>
      </p:pic>
      <p:sp>
        <p:nvSpPr>
          <p:cNvPr id="106" name="CasellaDiTesto 34"/>
          <p:cNvSpPr txBox="1"/>
          <p:nvPr/>
        </p:nvSpPr>
        <p:spPr>
          <a:xfrm>
            <a:off x="2845916" y="878771"/>
            <a:ext cx="611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5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05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2167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5" y="3871186"/>
            <a:ext cx="580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Tableau </a:t>
            </a:r>
            <a:r>
              <a:rPr lang="en-US" sz="3600" dirty="0" err="1">
                <a:solidFill>
                  <a:schemeClr val="tx1"/>
                </a:solidFill>
              </a:rPr>
              <a:t>k</a:t>
            </a:r>
            <a:r>
              <a:rPr lang="en-US" sz="3600" dirty="0" err="1" smtClean="0">
                <a:solidFill>
                  <a:schemeClr val="tx1"/>
                </a:solidFill>
              </a:rPr>
              <a:t>anban</a:t>
            </a:r>
            <a:r>
              <a:rPr lang="en-US" sz="3600" dirty="0" smtClean="0">
                <a:solidFill>
                  <a:schemeClr val="tx1"/>
                </a:solidFill>
              </a:rPr>
              <a:t> personnel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842844" y="270883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409757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Idées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2880159" y="18065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3650831" y="253600"/>
            <a:ext cx="1314781" cy="808400"/>
            <a:chOff x="6595696" y="102742"/>
            <a:chExt cx="1192413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595696" y="410281"/>
              <a:ext cx="1192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6638813" y="242440"/>
            <a:ext cx="1539433" cy="808400"/>
            <a:chOff x="6551258" y="102742"/>
            <a:chExt cx="1396150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72471" y="351271"/>
              <a:ext cx="109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6" y="291223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20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2" y="211978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42" y="348899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30" y="2505484"/>
            <a:ext cx="722315" cy="659679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4103574" y="25994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9" y="139879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33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35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2" y="426356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6" y="3594522"/>
            <a:ext cx="722315" cy="659679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1358480" y="27575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9718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18194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21906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4039643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206038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31" name="Immagine 30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32" name="Immagine 31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33" name="Immagine 32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24" y="1957294"/>
            <a:ext cx="722315" cy="659679"/>
          </a:xfrm>
          <a:prstGeom prst="rect">
            <a:avLst/>
          </a:prstGeom>
        </p:spPr>
      </p:pic>
      <p:pic>
        <p:nvPicPr>
          <p:cNvPr id="34" name="Immagine 33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91" y="2406283"/>
            <a:ext cx="722315" cy="659679"/>
          </a:xfrm>
          <a:prstGeom prst="rect">
            <a:avLst/>
          </a:prstGeom>
        </p:spPr>
      </p:pic>
      <p:pic>
        <p:nvPicPr>
          <p:cNvPr id="35" name="Immagine 34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5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7" name="Gruppo 16"/>
          <p:cNvGrpSpPr/>
          <p:nvPr/>
        </p:nvGrpSpPr>
        <p:grpSpPr>
          <a:xfrm>
            <a:off x="7365122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841679" y="34616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Echec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2880159" y="18065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590071" y="252061"/>
            <a:ext cx="1539433" cy="808400"/>
            <a:chOff x="6551258" y="102742"/>
            <a:chExt cx="1396150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79434" y="337958"/>
              <a:ext cx="937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Succès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6" y="291223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2" y="211978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30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9" y="139879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35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2" y="426356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6" y="3594522"/>
            <a:ext cx="722315" cy="659679"/>
          </a:xfrm>
          <a:prstGeom prst="rect">
            <a:avLst/>
          </a:prstGeom>
        </p:spPr>
      </p:pic>
      <p:grpSp>
        <p:nvGrpSpPr>
          <p:cNvPr id="33" name="Gruppo 15"/>
          <p:cNvGrpSpPr/>
          <p:nvPr/>
        </p:nvGrpSpPr>
        <p:grpSpPr>
          <a:xfrm>
            <a:off x="842844" y="270883"/>
            <a:ext cx="1343935" cy="808400"/>
            <a:chOff x="332900" y="81670"/>
            <a:chExt cx="1343935" cy="808400"/>
          </a:xfrm>
        </p:grpSpPr>
        <p:pic>
          <p:nvPicPr>
            <p:cNvPr id="34" name="Immagine 4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35" name="CasellaDiTesto 5"/>
            <p:cNvSpPr txBox="1"/>
            <p:nvPr/>
          </p:nvSpPr>
          <p:spPr>
            <a:xfrm>
              <a:off x="493690" y="409757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Idées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36" name="Gruppo 24"/>
          <p:cNvGrpSpPr/>
          <p:nvPr/>
        </p:nvGrpSpPr>
        <p:grpSpPr>
          <a:xfrm>
            <a:off x="3650831" y="253600"/>
            <a:ext cx="1314781" cy="808400"/>
            <a:chOff x="6595696" y="102742"/>
            <a:chExt cx="1192413" cy="808400"/>
          </a:xfrm>
        </p:grpSpPr>
        <p:pic>
          <p:nvPicPr>
            <p:cNvPr id="37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38" name="CasellaDiTesto 26"/>
            <p:cNvSpPr txBox="1"/>
            <p:nvPr/>
          </p:nvSpPr>
          <p:spPr>
            <a:xfrm>
              <a:off x="6595696" y="410281"/>
              <a:ext cx="1192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39" name="CasellaDiTesto 39"/>
          <p:cNvSpPr txBox="1"/>
          <p:nvPr/>
        </p:nvSpPr>
        <p:spPr>
          <a:xfrm>
            <a:off x="4103574" y="25994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1" name="CasellaDiTesto 67"/>
          <p:cNvSpPr txBox="1"/>
          <p:nvPr/>
        </p:nvSpPr>
        <p:spPr>
          <a:xfrm>
            <a:off x="1358480" y="27575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9870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602655" y="367053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Idées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839886" y="39424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099978" y="253600"/>
            <a:ext cx="1314784" cy="808400"/>
            <a:chOff x="6601642" y="102742"/>
            <a:chExt cx="1192412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601642" y="397672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9" y="291223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5" y="211978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2832108" y="24594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640918" y="24796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" y="139879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925514" y="254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41" name="Immagine 4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2" y="4263560"/>
            <a:ext cx="722315" cy="659679"/>
          </a:xfrm>
          <a:prstGeom prst="rect">
            <a:avLst/>
          </a:prstGeom>
        </p:spPr>
      </p:pic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6" y="3594522"/>
            <a:ext cx="722315" cy="659679"/>
          </a:xfrm>
          <a:prstGeom prst="rect">
            <a:avLst/>
          </a:prstGeom>
        </p:spPr>
      </p:pic>
      <p:grpSp>
        <p:nvGrpSpPr>
          <p:cNvPr id="36" name="Gruppo 16"/>
          <p:cNvGrpSpPr/>
          <p:nvPr/>
        </p:nvGrpSpPr>
        <p:grpSpPr>
          <a:xfrm>
            <a:off x="7365122" y="243850"/>
            <a:ext cx="1323719" cy="808400"/>
            <a:chOff x="6621038" y="102742"/>
            <a:chExt cx="1323719" cy="808400"/>
          </a:xfrm>
        </p:grpSpPr>
        <p:pic>
          <p:nvPicPr>
            <p:cNvPr id="37" name="Immagine 106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38" name="CasellaDiTesto 97"/>
            <p:cNvSpPr txBox="1"/>
            <p:nvPr/>
          </p:nvSpPr>
          <p:spPr>
            <a:xfrm>
              <a:off x="6841679" y="34616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Echec</a:t>
              </a:r>
              <a:endParaRPr lang="it-IT" sz="1800" dirty="0"/>
            </a:p>
          </p:txBody>
        </p:sp>
      </p:grpSp>
      <p:grpSp>
        <p:nvGrpSpPr>
          <p:cNvPr id="44" name="Gruppo 29"/>
          <p:cNvGrpSpPr/>
          <p:nvPr/>
        </p:nvGrpSpPr>
        <p:grpSpPr>
          <a:xfrm>
            <a:off x="5590071" y="252061"/>
            <a:ext cx="1539433" cy="808400"/>
            <a:chOff x="6551258" y="102742"/>
            <a:chExt cx="1396150" cy="808400"/>
          </a:xfrm>
        </p:grpSpPr>
        <p:pic>
          <p:nvPicPr>
            <p:cNvPr id="49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52" name="CasellaDiTesto 31"/>
            <p:cNvSpPr txBox="1"/>
            <p:nvPr/>
          </p:nvSpPr>
          <p:spPr>
            <a:xfrm>
              <a:off x="6779434" y="337958"/>
              <a:ext cx="937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Succès</a:t>
              </a:r>
              <a:endParaRPr lang="it-I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08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9" y="291223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5" y="211978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" y="139879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41" name="Immagine 4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68" y="1685075"/>
            <a:ext cx="722315" cy="659679"/>
          </a:xfrm>
          <a:prstGeom prst="rect">
            <a:avLst/>
          </a:prstGeom>
        </p:spPr>
      </p:pic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6" y="3594522"/>
            <a:ext cx="722315" cy="659679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2111501" y="117228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 mois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3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38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9" name="CasellaDiTesto 5"/>
            <p:cNvSpPr txBox="1"/>
            <p:nvPr/>
          </p:nvSpPr>
          <p:spPr>
            <a:xfrm>
              <a:off x="602655" y="367053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Idées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5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4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5" name="CasellaDiTesto 23"/>
            <p:cNvSpPr txBox="1"/>
            <p:nvPr/>
          </p:nvSpPr>
          <p:spPr>
            <a:xfrm>
              <a:off x="6839886" y="39424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grpSp>
        <p:nvGrpSpPr>
          <p:cNvPr id="56" name="Gruppo 24"/>
          <p:cNvGrpSpPr/>
          <p:nvPr/>
        </p:nvGrpSpPr>
        <p:grpSpPr>
          <a:xfrm>
            <a:off x="4099978" y="253600"/>
            <a:ext cx="1314784" cy="808400"/>
            <a:chOff x="6601642" y="102742"/>
            <a:chExt cx="1192412" cy="808400"/>
          </a:xfrm>
        </p:grpSpPr>
        <p:pic>
          <p:nvPicPr>
            <p:cNvPr id="57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58" name="CasellaDiTesto 26"/>
            <p:cNvSpPr txBox="1"/>
            <p:nvPr/>
          </p:nvSpPr>
          <p:spPr>
            <a:xfrm>
              <a:off x="6601642" y="397672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59" name="CasellaDiTesto 38"/>
          <p:cNvSpPr txBox="1"/>
          <p:nvPr/>
        </p:nvSpPr>
        <p:spPr>
          <a:xfrm>
            <a:off x="2832108" y="24594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60" name="CasellaDiTesto 39"/>
          <p:cNvSpPr txBox="1"/>
          <p:nvPr/>
        </p:nvSpPr>
        <p:spPr>
          <a:xfrm>
            <a:off x="4640918" y="24796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62" name="CasellaDiTesto 67"/>
          <p:cNvSpPr txBox="1"/>
          <p:nvPr/>
        </p:nvSpPr>
        <p:spPr>
          <a:xfrm>
            <a:off x="925514" y="254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64" name="Gruppo 16"/>
          <p:cNvGrpSpPr/>
          <p:nvPr/>
        </p:nvGrpSpPr>
        <p:grpSpPr>
          <a:xfrm>
            <a:off x="7365122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841679" y="34616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Echec</a:t>
              </a:r>
              <a:endParaRPr lang="it-IT" sz="1800" dirty="0"/>
            </a:p>
          </p:txBody>
        </p:sp>
      </p:grpSp>
      <p:grpSp>
        <p:nvGrpSpPr>
          <p:cNvPr id="67" name="Gruppo 29"/>
          <p:cNvGrpSpPr/>
          <p:nvPr/>
        </p:nvGrpSpPr>
        <p:grpSpPr>
          <a:xfrm>
            <a:off x="5590071" y="252061"/>
            <a:ext cx="1539433" cy="808400"/>
            <a:chOff x="6551258" y="102742"/>
            <a:chExt cx="1396150" cy="808400"/>
          </a:xfrm>
        </p:grpSpPr>
        <p:pic>
          <p:nvPicPr>
            <p:cNvPr id="69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70" name="CasellaDiTesto 31"/>
            <p:cNvSpPr txBox="1"/>
            <p:nvPr/>
          </p:nvSpPr>
          <p:spPr>
            <a:xfrm>
              <a:off x="6779434" y="337958"/>
              <a:ext cx="937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Succès</a:t>
              </a:r>
              <a:endParaRPr lang="it-I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67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9" y="291223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5" y="211978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" y="139879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41" name="Immagine 4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68" y="1685075"/>
            <a:ext cx="722315" cy="659679"/>
          </a:xfrm>
          <a:prstGeom prst="rect">
            <a:avLst/>
          </a:prstGeom>
        </p:spPr>
      </p:pic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51" y="3584901"/>
            <a:ext cx="722315" cy="659679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2111501" y="117228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Ce mois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7" name="Connettore 1 36"/>
          <p:cNvCxnSpPr/>
          <p:nvPr/>
        </p:nvCxnSpPr>
        <p:spPr>
          <a:xfrm>
            <a:off x="2073260" y="2958373"/>
            <a:ext cx="1755793" cy="10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2196168" y="3006727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Les mois suivants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602655" y="367053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Idées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5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6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7" name="CasellaDiTesto 23"/>
            <p:cNvSpPr txBox="1"/>
            <p:nvPr/>
          </p:nvSpPr>
          <p:spPr>
            <a:xfrm>
              <a:off x="6839886" y="39424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grpSp>
        <p:nvGrpSpPr>
          <p:cNvPr id="58" name="Gruppo 24"/>
          <p:cNvGrpSpPr/>
          <p:nvPr/>
        </p:nvGrpSpPr>
        <p:grpSpPr>
          <a:xfrm>
            <a:off x="4099978" y="253600"/>
            <a:ext cx="1314784" cy="808400"/>
            <a:chOff x="6601642" y="102742"/>
            <a:chExt cx="1192412" cy="808400"/>
          </a:xfrm>
        </p:grpSpPr>
        <p:pic>
          <p:nvPicPr>
            <p:cNvPr id="59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0" name="CasellaDiTesto 26"/>
            <p:cNvSpPr txBox="1"/>
            <p:nvPr/>
          </p:nvSpPr>
          <p:spPr>
            <a:xfrm>
              <a:off x="6601642" y="397672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62" name="CasellaDiTesto 38"/>
          <p:cNvSpPr txBox="1"/>
          <p:nvPr/>
        </p:nvSpPr>
        <p:spPr>
          <a:xfrm>
            <a:off x="2832108" y="24594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64" name="CasellaDiTesto 39"/>
          <p:cNvSpPr txBox="1"/>
          <p:nvPr/>
        </p:nvSpPr>
        <p:spPr>
          <a:xfrm>
            <a:off x="4640918" y="24796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65" name="CasellaDiTesto 67"/>
          <p:cNvSpPr txBox="1"/>
          <p:nvPr/>
        </p:nvSpPr>
        <p:spPr>
          <a:xfrm>
            <a:off x="925514" y="254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66" name="Gruppo 16"/>
          <p:cNvGrpSpPr/>
          <p:nvPr/>
        </p:nvGrpSpPr>
        <p:grpSpPr>
          <a:xfrm>
            <a:off x="7365122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841679" y="346169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Echec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590071" y="252061"/>
            <a:ext cx="1539433" cy="808400"/>
            <a:chOff x="6551258" y="102742"/>
            <a:chExt cx="1396150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79434" y="337958"/>
              <a:ext cx="937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Succès</a:t>
              </a:r>
              <a:endParaRPr lang="it-I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14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75206" y="3871186"/>
            <a:ext cx="70606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 </a:t>
            </a:r>
            <a:r>
              <a:rPr lang="en-US" sz="2600" dirty="0" err="1" smtClean="0">
                <a:solidFill>
                  <a:schemeClr val="tx1"/>
                </a:solidFill>
              </a:rPr>
              <a:t>kanban</a:t>
            </a:r>
            <a:r>
              <a:rPr lang="en-US" sz="2600" dirty="0" smtClean="0">
                <a:solidFill>
                  <a:schemeClr val="tx1"/>
                </a:solidFill>
              </a:rPr>
              <a:t> pour les </a:t>
            </a:r>
            <a:r>
              <a:rPr lang="en-US" sz="2600" dirty="0" err="1" smtClean="0">
                <a:solidFill>
                  <a:schemeClr val="tx1"/>
                </a:solidFill>
              </a:rPr>
              <a:t>équipes</a:t>
            </a:r>
            <a:r>
              <a:rPr lang="en-US" sz="2600" dirty="0" smtClean="0">
                <a:solidFill>
                  <a:schemeClr val="tx1"/>
                </a:solidFill>
              </a:rPr>
              <a:t> de support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767792" y="261262"/>
            <a:ext cx="1449436" cy="808400"/>
            <a:chOff x="286736" y="81670"/>
            <a:chExt cx="1449436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286736" y="40975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597885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3163682" y="253600"/>
            <a:ext cx="1314780" cy="808400"/>
            <a:chOff x="6590204" y="102742"/>
            <a:chExt cx="1192412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590204" y="410281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41" y="146383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36" y="2505484"/>
            <a:ext cx="722315" cy="659679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362248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3" y="1116572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41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57" y="2709416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4" y="3179957"/>
            <a:ext cx="722315" cy="659679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1329596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1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85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94" y="2616244"/>
            <a:ext cx="346575" cy="621908"/>
          </a:xfrm>
          <a:prstGeom prst="rect">
            <a:avLst/>
          </a:prstGeom>
        </p:spPr>
      </p:pic>
      <p:pic>
        <p:nvPicPr>
          <p:cNvPr id="66" name="Immagine 65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05" y="1875999"/>
            <a:ext cx="722315" cy="659679"/>
          </a:xfrm>
          <a:prstGeom prst="rect">
            <a:avLst/>
          </a:prstGeom>
        </p:spPr>
      </p:pic>
      <p:pic>
        <p:nvPicPr>
          <p:cNvPr id="71" name="Immagine 70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34" y="2289713"/>
            <a:ext cx="722315" cy="659679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1" y="3790622"/>
            <a:ext cx="722315" cy="659679"/>
          </a:xfrm>
          <a:prstGeom prst="rect">
            <a:avLst/>
          </a:prstGeom>
        </p:spPr>
      </p:pic>
      <p:pic>
        <p:nvPicPr>
          <p:cNvPr id="73" name="Immagine 72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48" y="3271076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30" y="3312391"/>
            <a:ext cx="385515" cy="619906"/>
          </a:xfrm>
          <a:prstGeom prst="rect">
            <a:avLst/>
          </a:prstGeom>
        </p:spPr>
      </p:pic>
      <p:pic>
        <p:nvPicPr>
          <p:cNvPr id="74" name="Immagine 73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3" y="2357062"/>
            <a:ext cx="722315" cy="659679"/>
          </a:xfrm>
          <a:prstGeom prst="rect">
            <a:avLst/>
          </a:prstGeom>
        </p:spPr>
      </p:pic>
      <p:pic>
        <p:nvPicPr>
          <p:cNvPr id="75" name="Immagine 74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8" y="3232592"/>
            <a:ext cx="722315" cy="659679"/>
          </a:xfrm>
          <a:prstGeom prst="rect">
            <a:avLst/>
          </a:prstGeom>
        </p:spPr>
      </p:pic>
      <p:pic>
        <p:nvPicPr>
          <p:cNvPr id="76" name="Immagine 75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55" y="4308628"/>
            <a:ext cx="722315" cy="659679"/>
          </a:xfrm>
          <a:prstGeom prst="rect">
            <a:avLst/>
          </a:prstGeom>
        </p:spPr>
      </p:pic>
      <p:pic>
        <p:nvPicPr>
          <p:cNvPr id="77" name="Immagine 76" descr="person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99" y="4505637"/>
            <a:ext cx="354362" cy="6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597885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36" y="250548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41" y="1397295"/>
            <a:ext cx="722315" cy="659679"/>
          </a:xfrm>
          <a:prstGeom prst="rect">
            <a:avLst/>
          </a:prstGeom>
        </p:spPr>
      </p:pic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1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85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94" y="2616244"/>
            <a:ext cx="346575" cy="621908"/>
          </a:xfrm>
          <a:prstGeom prst="rect">
            <a:avLst/>
          </a:prstGeom>
        </p:spPr>
      </p:pic>
      <p:pic>
        <p:nvPicPr>
          <p:cNvPr id="73" name="Immagine 7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48" y="3271076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30" y="3312391"/>
            <a:ext cx="385515" cy="619906"/>
          </a:xfrm>
          <a:prstGeom prst="rect">
            <a:avLst/>
          </a:prstGeom>
        </p:spPr>
      </p:pic>
      <p:pic>
        <p:nvPicPr>
          <p:cNvPr id="74" name="Immagine 7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3" y="2357062"/>
            <a:ext cx="722315" cy="659679"/>
          </a:xfrm>
          <a:prstGeom prst="rect">
            <a:avLst/>
          </a:prstGeom>
        </p:spPr>
      </p:pic>
      <p:pic>
        <p:nvPicPr>
          <p:cNvPr id="75" name="Immagine 7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8" y="3232592"/>
            <a:ext cx="722315" cy="659679"/>
          </a:xfrm>
          <a:prstGeom prst="rect">
            <a:avLst/>
          </a:prstGeom>
        </p:spPr>
      </p:pic>
      <p:pic>
        <p:nvPicPr>
          <p:cNvPr id="44" name="Immagine 4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04" y="1463830"/>
            <a:ext cx="722315" cy="659679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23" y="111657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20" y="2709416"/>
            <a:ext cx="722315" cy="659679"/>
          </a:xfrm>
          <a:prstGeom prst="rect">
            <a:avLst/>
          </a:prstGeom>
        </p:spPr>
      </p:pic>
      <p:pic>
        <p:nvPicPr>
          <p:cNvPr id="53" name="Immagine 5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4" y="3045260"/>
            <a:ext cx="722315" cy="659679"/>
          </a:xfrm>
          <a:prstGeom prst="rect">
            <a:avLst/>
          </a:prstGeom>
        </p:spPr>
      </p:pic>
      <p:pic>
        <p:nvPicPr>
          <p:cNvPr id="55" name="Immagine 5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68" y="1875999"/>
            <a:ext cx="722315" cy="659679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4" y="2289713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17" y="3348046"/>
            <a:ext cx="722315" cy="659679"/>
          </a:xfrm>
          <a:prstGeom prst="rect">
            <a:avLst/>
          </a:prstGeom>
        </p:spPr>
      </p:pic>
      <p:cxnSp>
        <p:nvCxnSpPr>
          <p:cNvPr id="65" name="Connettore 1 64"/>
          <p:cNvCxnSpPr/>
          <p:nvPr/>
        </p:nvCxnSpPr>
        <p:spPr>
          <a:xfrm>
            <a:off x="502224" y="4049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urgen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" y="4468510"/>
            <a:ext cx="1568195" cy="933881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883272" y="403777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 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70" name="Immagine 69" descr="bu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50" y="4356091"/>
            <a:ext cx="769970" cy="731397"/>
          </a:xfrm>
          <a:prstGeom prst="rect">
            <a:avLst/>
          </a:prstGeom>
        </p:spPr>
      </p:pic>
      <p:pic>
        <p:nvPicPr>
          <p:cNvPr id="77" name="Immagine 76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99" y="4505637"/>
            <a:ext cx="354362" cy="621080"/>
          </a:xfrm>
          <a:prstGeom prst="rect">
            <a:avLst/>
          </a:prstGeom>
        </p:spPr>
      </p:pic>
      <p:grpSp>
        <p:nvGrpSpPr>
          <p:cNvPr id="48" name="Gruppo 15"/>
          <p:cNvGrpSpPr/>
          <p:nvPr/>
        </p:nvGrpSpPr>
        <p:grpSpPr>
          <a:xfrm>
            <a:off x="767792" y="261262"/>
            <a:ext cx="1449436" cy="808400"/>
            <a:chOff x="286736" y="81670"/>
            <a:chExt cx="1449436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286736" y="40975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1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2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cxnSp>
        <p:nvCxnSpPr>
          <p:cNvPr id="7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uppo 24"/>
          <p:cNvGrpSpPr/>
          <p:nvPr/>
        </p:nvGrpSpPr>
        <p:grpSpPr>
          <a:xfrm>
            <a:off x="3163682" y="253600"/>
            <a:ext cx="1314780" cy="808400"/>
            <a:chOff x="6590204" y="102742"/>
            <a:chExt cx="1192412" cy="808400"/>
          </a:xfrm>
        </p:grpSpPr>
        <p:pic>
          <p:nvPicPr>
            <p:cNvPr id="79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0" name="CasellaDiTesto 26"/>
            <p:cNvSpPr txBox="1"/>
            <p:nvPr/>
          </p:nvSpPr>
          <p:spPr>
            <a:xfrm>
              <a:off x="6590204" y="410281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grpSp>
        <p:nvGrpSpPr>
          <p:cNvPr id="81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82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83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sp>
        <p:nvSpPr>
          <p:cNvPr id="84" name="CasellaDiTesto 39"/>
          <p:cNvSpPr txBox="1"/>
          <p:nvPr/>
        </p:nvSpPr>
        <p:spPr>
          <a:xfrm>
            <a:off x="362248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67"/>
          <p:cNvSpPr txBox="1"/>
          <p:nvPr/>
        </p:nvSpPr>
        <p:spPr>
          <a:xfrm>
            <a:off x="1329596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314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375945" y="261262"/>
            <a:ext cx="1449436" cy="808400"/>
            <a:chOff x="298971" y="81670"/>
            <a:chExt cx="1449436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298971" y="378026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876814" y="40233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03287" y="253600"/>
            <a:ext cx="1314784" cy="808400"/>
            <a:chOff x="6604643" y="102742"/>
            <a:chExt cx="1192412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604643" y="403877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9" y="146383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2832108" y="2519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4614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1" y="1116572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" y="2709416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0" y="3045260"/>
            <a:ext cx="722315" cy="659679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925514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cxnSp>
        <p:nvCxnSpPr>
          <p:cNvPr id="42" name="Connettore 1 41"/>
          <p:cNvCxnSpPr/>
          <p:nvPr/>
        </p:nvCxnSpPr>
        <p:spPr>
          <a:xfrm>
            <a:off x="502224" y="4049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7" y="4468511"/>
            <a:ext cx="1568195" cy="933881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527295" y="403777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 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49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54" y="2616244"/>
            <a:ext cx="346575" cy="621908"/>
          </a:xfrm>
          <a:prstGeom prst="rect">
            <a:avLst/>
          </a:prstGeom>
        </p:spPr>
      </p:pic>
      <p:pic>
        <p:nvPicPr>
          <p:cNvPr id="66" name="Immagine 6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3" y="1875999"/>
            <a:ext cx="722315" cy="659679"/>
          </a:xfrm>
          <a:prstGeom prst="rect">
            <a:avLst/>
          </a:prstGeom>
        </p:spPr>
      </p:pic>
      <p:pic>
        <p:nvPicPr>
          <p:cNvPr id="71" name="Immagine 7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" y="2289713"/>
            <a:ext cx="722315" cy="659679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" y="3348046"/>
            <a:ext cx="722315" cy="659679"/>
          </a:xfrm>
          <a:prstGeom prst="rect">
            <a:avLst/>
          </a:prstGeom>
        </p:spPr>
      </p:pic>
      <p:pic>
        <p:nvPicPr>
          <p:cNvPr id="73" name="Immagine 72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08" y="3271076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90" y="3312391"/>
            <a:ext cx="385515" cy="619906"/>
          </a:xfrm>
          <a:prstGeom prst="rect">
            <a:avLst/>
          </a:prstGeom>
        </p:spPr>
      </p:pic>
      <p:pic>
        <p:nvPicPr>
          <p:cNvPr id="74" name="Immagine 73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3" y="2357062"/>
            <a:ext cx="722315" cy="659679"/>
          </a:xfrm>
          <a:prstGeom prst="rect">
            <a:avLst/>
          </a:prstGeom>
        </p:spPr>
      </p:pic>
      <p:pic>
        <p:nvPicPr>
          <p:cNvPr id="75" name="Immagine 7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8" y="3232592"/>
            <a:ext cx="722315" cy="659679"/>
          </a:xfrm>
          <a:prstGeom prst="rect">
            <a:avLst/>
          </a:prstGeom>
        </p:spPr>
      </p:pic>
      <p:pic>
        <p:nvPicPr>
          <p:cNvPr id="55" name="Immagine 54" descr="bug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0" y="4356091"/>
            <a:ext cx="769970" cy="731397"/>
          </a:xfrm>
          <a:prstGeom prst="rect">
            <a:avLst/>
          </a:prstGeom>
        </p:spPr>
      </p:pic>
      <p:pic>
        <p:nvPicPr>
          <p:cNvPr id="56" name="Immagine 55" descr="person3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9" y="4505637"/>
            <a:ext cx="354362" cy="621080"/>
          </a:xfrm>
          <a:prstGeom prst="rect">
            <a:avLst/>
          </a:prstGeom>
        </p:spPr>
      </p:pic>
      <p:grpSp>
        <p:nvGrpSpPr>
          <p:cNvPr id="8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8" name="Immagine 106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9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grpSp>
        <p:nvGrpSpPr>
          <p:cNvPr id="90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91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92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sp>
        <p:nvSpPr>
          <p:cNvPr id="93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19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66" y="204110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86" y="1568769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" y="2709416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0" y="3045260"/>
            <a:ext cx="722315" cy="659679"/>
          </a:xfrm>
          <a:prstGeom prst="rect">
            <a:avLst/>
          </a:prstGeom>
        </p:spPr>
      </p:pic>
      <p:cxnSp>
        <p:nvCxnSpPr>
          <p:cNvPr id="42" name="Connettore 1 41"/>
          <p:cNvCxnSpPr/>
          <p:nvPr/>
        </p:nvCxnSpPr>
        <p:spPr>
          <a:xfrm>
            <a:off x="502224" y="4049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urg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7" y="4468511"/>
            <a:ext cx="1568195" cy="933881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527295" y="403777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 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49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54" y="2616244"/>
            <a:ext cx="346575" cy="621908"/>
          </a:xfrm>
          <a:prstGeom prst="rect">
            <a:avLst/>
          </a:prstGeom>
        </p:spPr>
      </p:pic>
      <p:pic>
        <p:nvPicPr>
          <p:cNvPr id="66" name="Immagine 6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3" y="1875999"/>
            <a:ext cx="722315" cy="659679"/>
          </a:xfrm>
          <a:prstGeom prst="rect">
            <a:avLst/>
          </a:prstGeom>
        </p:spPr>
      </p:pic>
      <p:pic>
        <p:nvPicPr>
          <p:cNvPr id="71" name="Immagine 7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" y="2289713"/>
            <a:ext cx="722315" cy="659679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" y="3348046"/>
            <a:ext cx="722315" cy="659679"/>
          </a:xfrm>
          <a:prstGeom prst="rect">
            <a:avLst/>
          </a:prstGeom>
        </p:spPr>
      </p:pic>
      <p:pic>
        <p:nvPicPr>
          <p:cNvPr id="73" name="Immagine 7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08" y="3271076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90" y="3312391"/>
            <a:ext cx="385515" cy="619906"/>
          </a:xfrm>
          <a:prstGeom prst="rect">
            <a:avLst/>
          </a:prstGeom>
        </p:spPr>
      </p:pic>
      <p:pic>
        <p:nvPicPr>
          <p:cNvPr id="74" name="Immagine 7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3" y="2357062"/>
            <a:ext cx="722315" cy="659679"/>
          </a:xfrm>
          <a:prstGeom prst="rect">
            <a:avLst/>
          </a:prstGeom>
        </p:spPr>
      </p:pic>
      <p:pic>
        <p:nvPicPr>
          <p:cNvPr id="75" name="Immagine 7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8" y="3232592"/>
            <a:ext cx="722315" cy="659679"/>
          </a:xfrm>
          <a:prstGeom prst="rect">
            <a:avLst/>
          </a:prstGeom>
        </p:spPr>
      </p:pic>
      <p:pic>
        <p:nvPicPr>
          <p:cNvPr id="55" name="Immagine 54" descr="bu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0" y="4356091"/>
            <a:ext cx="769970" cy="731397"/>
          </a:xfrm>
          <a:prstGeom prst="rect">
            <a:avLst/>
          </a:prstGeom>
        </p:spPr>
      </p:pic>
      <p:pic>
        <p:nvPicPr>
          <p:cNvPr id="56" name="Immagine 55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9" y="4505637"/>
            <a:ext cx="354362" cy="621080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2111505" y="1106433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Aujourd'hui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5" name="Gruppo 15"/>
          <p:cNvGrpSpPr/>
          <p:nvPr/>
        </p:nvGrpSpPr>
        <p:grpSpPr>
          <a:xfrm>
            <a:off x="375945" y="261262"/>
            <a:ext cx="1449436" cy="808400"/>
            <a:chOff x="298971" y="81670"/>
            <a:chExt cx="1449436" cy="808400"/>
          </a:xfrm>
        </p:grpSpPr>
        <p:pic>
          <p:nvPicPr>
            <p:cNvPr id="67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298971" y="378026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7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8" name="CasellaDiTesto 23"/>
            <p:cNvSpPr txBox="1"/>
            <p:nvPr/>
          </p:nvSpPr>
          <p:spPr>
            <a:xfrm>
              <a:off x="6876814" y="40233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grpSp>
        <p:nvGrpSpPr>
          <p:cNvPr id="79" name="Gruppo 24"/>
          <p:cNvGrpSpPr/>
          <p:nvPr/>
        </p:nvGrpSpPr>
        <p:grpSpPr>
          <a:xfrm>
            <a:off x="4103287" y="253600"/>
            <a:ext cx="1314784" cy="808400"/>
            <a:chOff x="6604643" y="102742"/>
            <a:chExt cx="1192412" cy="808400"/>
          </a:xfrm>
        </p:grpSpPr>
        <p:pic>
          <p:nvPicPr>
            <p:cNvPr id="80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1" name="CasellaDiTesto 26"/>
            <p:cNvSpPr txBox="1"/>
            <p:nvPr/>
          </p:nvSpPr>
          <p:spPr>
            <a:xfrm>
              <a:off x="6604643" y="403877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82" name="CasellaDiTesto 38"/>
          <p:cNvSpPr txBox="1"/>
          <p:nvPr/>
        </p:nvSpPr>
        <p:spPr>
          <a:xfrm>
            <a:off x="2832108" y="2519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9"/>
          <p:cNvSpPr txBox="1"/>
          <p:nvPr/>
        </p:nvSpPr>
        <p:spPr>
          <a:xfrm>
            <a:off x="454614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67"/>
          <p:cNvSpPr txBox="1"/>
          <p:nvPr/>
        </p:nvSpPr>
        <p:spPr>
          <a:xfrm>
            <a:off x="925514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8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6" name="Immagine 106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7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grpSp>
        <p:nvGrpSpPr>
          <p:cNvPr id="88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89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90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sp>
        <p:nvSpPr>
          <p:cNvPr id="91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545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66" y="204110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86" y="1568769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" y="2709416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0" y="3045260"/>
            <a:ext cx="722315" cy="659679"/>
          </a:xfrm>
          <a:prstGeom prst="rect">
            <a:avLst/>
          </a:prstGeom>
        </p:spPr>
      </p:pic>
      <p:cxnSp>
        <p:nvCxnSpPr>
          <p:cNvPr id="42" name="Connettore 1 41"/>
          <p:cNvCxnSpPr/>
          <p:nvPr/>
        </p:nvCxnSpPr>
        <p:spPr>
          <a:xfrm>
            <a:off x="502224" y="4049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urg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7" y="4468511"/>
            <a:ext cx="1568195" cy="933881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527295" y="403777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 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49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54" y="2616244"/>
            <a:ext cx="346575" cy="621908"/>
          </a:xfrm>
          <a:prstGeom prst="rect">
            <a:avLst/>
          </a:prstGeom>
        </p:spPr>
      </p:pic>
      <p:pic>
        <p:nvPicPr>
          <p:cNvPr id="66" name="Immagine 6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62" y="3299939"/>
            <a:ext cx="722315" cy="659679"/>
          </a:xfrm>
          <a:prstGeom prst="rect">
            <a:avLst/>
          </a:prstGeom>
        </p:spPr>
      </p:pic>
      <p:pic>
        <p:nvPicPr>
          <p:cNvPr id="71" name="Immagine 7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83" y="3405774"/>
            <a:ext cx="722315" cy="659679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" y="3348046"/>
            <a:ext cx="722315" cy="659679"/>
          </a:xfrm>
          <a:prstGeom prst="rect">
            <a:avLst/>
          </a:prstGeom>
        </p:spPr>
      </p:pic>
      <p:pic>
        <p:nvPicPr>
          <p:cNvPr id="73" name="Immagine 7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08" y="3271076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90" y="3312391"/>
            <a:ext cx="385515" cy="619906"/>
          </a:xfrm>
          <a:prstGeom prst="rect">
            <a:avLst/>
          </a:prstGeom>
        </p:spPr>
      </p:pic>
      <p:pic>
        <p:nvPicPr>
          <p:cNvPr id="74" name="Immagine 7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13" y="2357062"/>
            <a:ext cx="722315" cy="659679"/>
          </a:xfrm>
          <a:prstGeom prst="rect">
            <a:avLst/>
          </a:prstGeom>
        </p:spPr>
      </p:pic>
      <p:pic>
        <p:nvPicPr>
          <p:cNvPr id="75" name="Immagine 7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8" y="3232592"/>
            <a:ext cx="722315" cy="659679"/>
          </a:xfrm>
          <a:prstGeom prst="rect">
            <a:avLst/>
          </a:prstGeom>
        </p:spPr>
      </p:pic>
      <p:pic>
        <p:nvPicPr>
          <p:cNvPr id="55" name="Immagine 54" descr="bu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0" y="4356091"/>
            <a:ext cx="769970" cy="731397"/>
          </a:xfrm>
          <a:prstGeom prst="rect">
            <a:avLst/>
          </a:prstGeom>
        </p:spPr>
      </p:pic>
      <p:pic>
        <p:nvPicPr>
          <p:cNvPr id="56" name="Immagine 55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99" y="4505637"/>
            <a:ext cx="354362" cy="621080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2111505" y="1106433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Aujourd'hui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5" name="Connettore 1 64"/>
          <p:cNvCxnSpPr/>
          <p:nvPr/>
        </p:nvCxnSpPr>
        <p:spPr>
          <a:xfrm>
            <a:off x="2073260" y="2892524"/>
            <a:ext cx="1755793" cy="10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196168" y="2875029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Demain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9" name="Gruppo 15"/>
          <p:cNvGrpSpPr/>
          <p:nvPr/>
        </p:nvGrpSpPr>
        <p:grpSpPr>
          <a:xfrm>
            <a:off x="375945" y="261262"/>
            <a:ext cx="1449436" cy="808400"/>
            <a:chOff x="298971" y="81670"/>
            <a:chExt cx="1449436" cy="808400"/>
          </a:xfrm>
        </p:grpSpPr>
        <p:pic>
          <p:nvPicPr>
            <p:cNvPr id="70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6" name="CasellaDiTesto 5"/>
            <p:cNvSpPr txBox="1"/>
            <p:nvPr/>
          </p:nvSpPr>
          <p:spPr>
            <a:xfrm>
              <a:off x="298971" y="378026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7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9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0" name="CasellaDiTesto 23"/>
            <p:cNvSpPr txBox="1"/>
            <p:nvPr/>
          </p:nvSpPr>
          <p:spPr>
            <a:xfrm>
              <a:off x="6876814" y="40233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grpSp>
        <p:nvGrpSpPr>
          <p:cNvPr id="81" name="Gruppo 24"/>
          <p:cNvGrpSpPr/>
          <p:nvPr/>
        </p:nvGrpSpPr>
        <p:grpSpPr>
          <a:xfrm>
            <a:off x="4103287" y="253600"/>
            <a:ext cx="1314784" cy="808400"/>
            <a:chOff x="6604643" y="102742"/>
            <a:chExt cx="1192412" cy="808400"/>
          </a:xfrm>
        </p:grpSpPr>
        <p:pic>
          <p:nvPicPr>
            <p:cNvPr id="82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3" name="CasellaDiTesto 26"/>
            <p:cNvSpPr txBox="1"/>
            <p:nvPr/>
          </p:nvSpPr>
          <p:spPr>
            <a:xfrm>
              <a:off x="6604643" y="403877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84" name="CasellaDiTesto 38"/>
          <p:cNvSpPr txBox="1"/>
          <p:nvPr/>
        </p:nvSpPr>
        <p:spPr>
          <a:xfrm>
            <a:off x="2832108" y="2519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67"/>
          <p:cNvSpPr txBox="1"/>
          <p:nvPr/>
        </p:nvSpPr>
        <p:spPr>
          <a:xfrm>
            <a:off x="925514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8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8" name="Immagine 106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9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grpSp>
        <p:nvGrpSpPr>
          <p:cNvPr id="90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91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92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sp>
        <p:nvSpPr>
          <p:cNvPr id="93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253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21906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4039643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206038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66" y="159810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04358" y="696182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Tâches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3" name="Immagine 2" descr="t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37" y="394978"/>
            <a:ext cx="1204038" cy="1099629"/>
          </a:xfrm>
          <a:prstGeom prst="rect">
            <a:avLst/>
          </a:prstGeom>
        </p:spPr>
      </p:pic>
      <p:pic>
        <p:nvPicPr>
          <p:cNvPr id="4" name="Immagine 3" descr="change-reque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09" y="2911357"/>
            <a:ext cx="1313120" cy="1227097"/>
          </a:xfrm>
          <a:prstGeom prst="rect">
            <a:avLst/>
          </a:prstGeom>
        </p:spPr>
      </p:pic>
      <p:pic>
        <p:nvPicPr>
          <p:cNvPr id="6" name="Immagine 5" descr="maintenan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1" y="4153369"/>
            <a:ext cx="1327515" cy="1199623"/>
          </a:xfrm>
          <a:prstGeom prst="rect">
            <a:avLst/>
          </a:prstGeom>
        </p:spPr>
      </p:pic>
      <p:pic>
        <p:nvPicPr>
          <p:cNvPr id="7" name="Immagine 6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83" y="1594797"/>
            <a:ext cx="1283475" cy="121917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04358" y="1964642"/>
            <a:ext cx="8915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Bugs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04358" y="3282749"/>
            <a:ext cx="42819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Demandes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changement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04358" y="4427673"/>
            <a:ext cx="41328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Nouvelles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fonctionnalités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17" y="2420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9" y="177170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79" y="152626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6" y="2505484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1" y="1116572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0" y="1475807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1" y="1397295"/>
            <a:ext cx="722315" cy="659679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09" y="3354035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3" y="2208214"/>
            <a:ext cx="722315" cy="659679"/>
          </a:xfrm>
          <a:prstGeom prst="rect">
            <a:avLst/>
          </a:prstGeom>
        </p:spPr>
      </p:pic>
      <p:cxnSp>
        <p:nvCxnSpPr>
          <p:cNvPr id="67" name="Connettore 1 66"/>
          <p:cNvCxnSpPr/>
          <p:nvPr/>
        </p:nvCxnSpPr>
        <p:spPr>
          <a:xfrm>
            <a:off x="2073260" y="2892524"/>
            <a:ext cx="1755793" cy="10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2111505" y="1106433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Aujourd'hui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196168" y="2875029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Demain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2" name="Immagine 1" descr="change-reques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0" y="2391815"/>
            <a:ext cx="787754" cy="736148"/>
          </a:xfrm>
          <a:prstGeom prst="rect">
            <a:avLst/>
          </a:prstGeom>
        </p:spPr>
      </p:pic>
      <p:pic>
        <p:nvPicPr>
          <p:cNvPr id="3" name="Immagine 2" descr="maintenan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0" y="3095040"/>
            <a:ext cx="796390" cy="719666"/>
          </a:xfrm>
          <a:prstGeom prst="rect">
            <a:avLst/>
          </a:prstGeom>
        </p:spPr>
      </p:pic>
      <p:pic>
        <p:nvPicPr>
          <p:cNvPr id="41" name="Immagine 40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63" y="1479347"/>
            <a:ext cx="769970" cy="731397"/>
          </a:xfrm>
          <a:prstGeom prst="rect">
            <a:avLst/>
          </a:prstGeom>
        </p:spPr>
      </p:pic>
      <p:cxnSp>
        <p:nvCxnSpPr>
          <p:cNvPr id="42" name="Connettore 1 41"/>
          <p:cNvCxnSpPr/>
          <p:nvPr/>
        </p:nvCxnSpPr>
        <p:spPr>
          <a:xfrm>
            <a:off x="502224" y="4049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0" y="4546158"/>
            <a:ext cx="769970" cy="731397"/>
          </a:xfrm>
          <a:prstGeom prst="rect">
            <a:avLst/>
          </a:prstGeom>
        </p:spPr>
      </p:pic>
      <p:pic>
        <p:nvPicPr>
          <p:cNvPr id="49" name="Immagine 48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468510"/>
            <a:ext cx="1568195" cy="933881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527295" y="4037779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5" name="Immagine 54" descr="maintenan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9" y="3238031"/>
            <a:ext cx="796390" cy="719666"/>
          </a:xfrm>
          <a:prstGeom prst="rect">
            <a:avLst/>
          </a:prstGeom>
        </p:spPr>
      </p:pic>
      <p:pic>
        <p:nvPicPr>
          <p:cNvPr id="56" name="Immagine 55" descr="change-reques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35" y="2356067"/>
            <a:ext cx="787754" cy="736148"/>
          </a:xfrm>
          <a:prstGeom prst="rect">
            <a:avLst/>
          </a:prstGeom>
        </p:spPr>
      </p:pic>
      <p:pic>
        <p:nvPicPr>
          <p:cNvPr id="57" name="Immagine 56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74" y="3174562"/>
            <a:ext cx="769970" cy="731397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90" y="3312391"/>
            <a:ext cx="385515" cy="619906"/>
          </a:xfrm>
          <a:prstGeom prst="rect">
            <a:avLst/>
          </a:prstGeom>
        </p:spPr>
      </p:pic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8" y="2606834"/>
            <a:ext cx="482334" cy="618293"/>
          </a:xfrm>
          <a:prstGeom prst="rect">
            <a:avLst/>
          </a:prstGeom>
        </p:spPr>
      </p:pic>
      <p:pic>
        <p:nvPicPr>
          <p:cNvPr id="62" name="Immagine 61" descr="person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49" y="1562615"/>
            <a:ext cx="315151" cy="622091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54" y="2616244"/>
            <a:ext cx="346575" cy="621908"/>
          </a:xfrm>
          <a:prstGeom prst="rect">
            <a:avLst/>
          </a:prstGeom>
        </p:spPr>
      </p:pic>
      <p:pic>
        <p:nvPicPr>
          <p:cNvPr id="65" name="Immagine 64" descr="person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5" y="4572986"/>
            <a:ext cx="354362" cy="621080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3965224" y="4319660"/>
            <a:ext cx="3898824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fr-FR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Utilisez DES couleurs </a:t>
            </a:r>
            <a:br>
              <a:rPr lang="fr-FR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fr-FR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pour séparer les types d'activités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71" name="Gruppo 15"/>
          <p:cNvGrpSpPr/>
          <p:nvPr/>
        </p:nvGrpSpPr>
        <p:grpSpPr>
          <a:xfrm>
            <a:off x="375945" y="261262"/>
            <a:ext cx="1449436" cy="808400"/>
            <a:chOff x="298971" y="81670"/>
            <a:chExt cx="1449436" cy="808400"/>
          </a:xfrm>
        </p:grpSpPr>
        <p:pic>
          <p:nvPicPr>
            <p:cNvPr id="72" name="Immagine 4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3" name="CasellaDiTesto 5"/>
            <p:cNvSpPr txBox="1"/>
            <p:nvPr/>
          </p:nvSpPr>
          <p:spPr>
            <a:xfrm>
              <a:off x="298971" y="378026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Demandes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5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6" name="CasellaDiTesto 23"/>
            <p:cNvSpPr txBox="1"/>
            <p:nvPr/>
          </p:nvSpPr>
          <p:spPr>
            <a:xfrm>
              <a:off x="6876814" y="40233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Planifié</a:t>
              </a:r>
              <a:endParaRPr lang="it-IT" sz="1800" dirty="0"/>
            </a:p>
          </p:txBody>
        </p:sp>
      </p:grpSp>
      <p:grpSp>
        <p:nvGrpSpPr>
          <p:cNvPr id="77" name="Gruppo 24"/>
          <p:cNvGrpSpPr/>
          <p:nvPr/>
        </p:nvGrpSpPr>
        <p:grpSpPr>
          <a:xfrm>
            <a:off x="4103287" y="253600"/>
            <a:ext cx="1314784" cy="808400"/>
            <a:chOff x="6604643" y="102742"/>
            <a:chExt cx="1192412" cy="808400"/>
          </a:xfrm>
        </p:grpSpPr>
        <p:pic>
          <p:nvPicPr>
            <p:cNvPr id="78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9" name="CasellaDiTesto 26"/>
            <p:cNvSpPr txBox="1"/>
            <p:nvPr/>
          </p:nvSpPr>
          <p:spPr>
            <a:xfrm>
              <a:off x="6604643" y="403877"/>
              <a:ext cx="11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sp>
        <p:nvSpPr>
          <p:cNvPr id="80" name="CasellaDiTesto 38"/>
          <p:cNvSpPr txBox="1"/>
          <p:nvPr/>
        </p:nvSpPr>
        <p:spPr>
          <a:xfrm>
            <a:off x="2832108" y="2519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9"/>
          <p:cNvSpPr txBox="1"/>
          <p:nvPr/>
        </p:nvSpPr>
        <p:spPr>
          <a:xfrm>
            <a:off x="4546140" y="2538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67"/>
          <p:cNvSpPr txBox="1"/>
          <p:nvPr/>
        </p:nvSpPr>
        <p:spPr>
          <a:xfrm>
            <a:off x="925514" y="26007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8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4" name="Immagine 106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5" name="CasellaDiTesto 97"/>
            <p:cNvSpPr txBox="1"/>
            <p:nvPr/>
          </p:nvSpPr>
          <p:spPr>
            <a:xfrm>
              <a:off x="6806644" y="419688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Fermé</a:t>
              </a:r>
              <a:endParaRPr lang="it-IT" sz="1800" dirty="0"/>
            </a:p>
          </p:txBody>
        </p:sp>
      </p:grpSp>
      <p:grpSp>
        <p:nvGrpSpPr>
          <p:cNvPr id="86" name="Gruppo 29"/>
          <p:cNvGrpSpPr/>
          <p:nvPr/>
        </p:nvGrpSpPr>
        <p:grpSpPr>
          <a:xfrm>
            <a:off x="5590075" y="252061"/>
            <a:ext cx="1539433" cy="808400"/>
            <a:chOff x="6551258" y="102742"/>
            <a:chExt cx="1396150" cy="808400"/>
          </a:xfrm>
        </p:grpSpPr>
        <p:pic>
          <p:nvPicPr>
            <p:cNvPr id="87" name="Immagine 30" descr="short-title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88" name="CasellaDiTesto 31"/>
            <p:cNvSpPr txBox="1"/>
            <p:nvPr/>
          </p:nvSpPr>
          <p:spPr>
            <a:xfrm>
              <a:off x="6773794" y="411477"/>
              <a:ext cx="951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Résolu</a:t>
              </a:r>
              <a:endParaRPr lang="it-IT" sz="1800" dirty="0"/>
            </a:p>
          </p:txBody>
        </p:sp>
      </p:grpSp>
      <p:sp>
        <p:nvSpPr>
          <p:cNvPr id="89" name="CasellaDiTesto 57"/>
          <p:cNvSpPr txBox="1"/>
          <p:nvPr/>
        </p:nvSpPr>
        <p:spPr>
          <a:xfrm>
            <a:off x="6222537" y="24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91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04358" y="696182"/>
            <a:ext cx="11977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tâches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3" name="Immagine 2" descr="t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37" y="394978"/>
            <a:ext cx="1204038" cy="1099629"/>
          </a:xfrm>
          <a:prstGeom prst="rect">
            <a:avLst/>
          </a:prstGeom>
        </p:spPr>
      </p:pic>
      <p:pic>
        <p:nvPicPr>
          <p:cNvPr id="4" name="Immagine 3" descr="change-reque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09" y="2911357"/>
            <a:ext cx="1313120" cy="1227097"/>
          </a:xfrm>
          <a:prstGeom prst="rect">
            <a:avLst/>
          </a:prstGeom>
        </p:spPr>
      </p:pic>
      <p:pic>
        <p:nvPicPr>
          <p:cNvPr id="6" name="Immagine 5" descr="maintenan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1" y="4153369"/>
            <a:ext cx="1327515" cy="1199623"/>
          </a:xfrm>
          <a:prstGeom prst="rect">
            <a:avLst/>
          </a:prstGeom>
        </p:spPr>
      </p:pic>
      <p:pic>
        <p:nvPicPr>
          <p:cNvPr id="7" name="Immagine 6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83" y="1594797"/>
            <a:ext cx="1283475" cy="121917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04358" y="1964642"/>
            <a:ext cx="8867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bugs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04358" y="3282749"/>
            <a:ext cx="42819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Demandes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changement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04358" y="4427673"/>
            <a:ext cx="41328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Nouvelles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fonctionnalités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02367" y="962123"/>
            <a:ext cx="75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20%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2367" y="2278690"/>
            <a:ext cx="75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20%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2367" y="3539069"/>
            <a:ext cx="75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20%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02367" y="4780205"/>
            <a:ext cx="75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40%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549435" y="480738"/>
            <a:ext cx="4241867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Limitez le nombre de types d’activités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3275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7" y="3880807"/>
            <a:ext cx="85113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 </a:t>
            </a:r>
            <a:r>
              <a:rPr lang="en-US" sz="2600" dirty="0" err="1" smtClean="0">
                <a:solidFill>
                  <a:schemeClr val="tx1"/>
                </a:solidFill>
              </a:rPr>
              <a:t>kanban</a:t>
            </a:r>
            <a:r>
              <a:rPr lang="en-US" sz="2600" dirty="0" smtClean="0">
                <a:solidFill>
                  <a:schemeClr val="tx1"/>
                </a:solidFill>
              </a:rPr>
              <a:t> pour les </a:t>
            </a:r>
            <a:r>
              <a:rPr lang="en-US" sz="2600" dirty="0" err="1" smtClean="0">
                <a:solidFill>
                  <a:schemeClr val="tx1"/>
                </a:solidFill>
              </a:rPr>
              <a:t>équipes</a:t>
            </a:r>
            <a:r>
              <a:rPr lang="en-US" sz="2600" dirty="0" smtClean="0">
                <a:solidFill>
                  <a:schemeClr val="tx1"/>
                </a:solidFill>
              </a:rPr>
              <a:t> cross-</a:t>
            </a:r>
            <a:r>
              <a:rPr lang="en-US" sz="2600" dirty="0" err="1" smtClean="0">
                <a:solidFill>
                  <a:schemeClr val="tx1"/>
                </a:solidFill>
              </a:rPr>
              <a:t>fonctionnelles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831234" y="408485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79" name="CasellaDiTesto 38"/>
          <p:cNvSpPr txBox="1"/>
          <p:nvPr/>
        </p:nvSpPr>
        <p:spPr>
          <a:xfrm>
            <a:off x="4576123" y="255139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6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42112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3" y="115911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5213972" y="3849216"/>
            <a:ext cx="3464410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SW – développement logiciel ! 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0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2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3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4" name="CasellaDiTesto 26"/>
            <p:cNvSpPr txBox="1"/>
            <p:nvPr/>
          </p:nvSpPr>
          <p:spPr>
            <a:xfrm>
              <a:off x="6831234" y="408485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6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7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8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0" name="CasellaDiTesto 38"/>
          <p:cNvSpPr txBox="1"/>
          <p:nvPr/>
        </p:nvSpPr>
        <p:spPr>
          <a:xfrm>
            <a:off x="4576123" y="255139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6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4264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1" y="3382557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3" y="339941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3" y="115911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831234" y="408485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2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3" name="CasellaDiTesto 38"/>
          <p:cNvSpPr txBox="1"/>
          <p:nvPr/>
        </p:nvSpPr>
        <p:spPr>
          <a:xfrm>
            <a:off x="4576123" y="255139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6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03" name="CasellaDiTesto 48"/>
          <p:cNvSpPr txBox="1"/>
          <p:nvPr/>
        </p:nvSpPr>
        <p:spPr>
          <a:xfrm>
            <a:off x="5213972" y="3849216"/>
            <a:ext cx="3571812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FW – Développement matériel ! 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7926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1" y="3382557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3" y="339941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3" y="115911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6" y="4128987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Komika Title"/>
                <a:cs typeface="Komika Title"/>
              </a:rPr>
              <a:t>H</a:t>
            </a:r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W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7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9" name="CasellaDiTesto 26"/>
            <p:cNvSpPr txBox="1"/>
            <p:nvPr/>
          </p:nvSpPr>
          <p:spPr>
            <a:xfrm>
              <a:off x="6831234" y="408485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2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3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4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5" name="CasellaDiTesto 38"/>
          <p:cNvSpPr txBox="1"/>
          <p:nvPr/>
        </p:nvSpPr>
        <p:spPr>
          <a:xfrm>
            <a:off x="4576123" y="255139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6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8"/>
          <p:cNvSpPr txBox="1"/>
          <p:nvPr/>
        </p:nvSpPr>
        <p:spPr>
          <a:xfrm>
            <a:off x="5213972" y="3849216"/>
            <a:ext cx="3571812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HW – Je fabrique du matériel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2000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1" y="3382557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3" y="339941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7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9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2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3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4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6" name="CasellaDiTesto 48"/>
          <p:cNvSpPr txBox="1"/>
          <p:nvPr/>
        </p:nvSpPr>
        <p:spPr>
          <a:xfrm>
            <a:off x="5213972" y="3849216"/>
            <a:ext cx="2393604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Limites WIP par ligne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8551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7" y="3880807"/>
            <a:ext cx="48257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Fonctionnalités</a:t>
            </a:r>
            <a:r>
              <a:rPr lang="en-US" sz="2600" dirty="0" smtClean="0">
                <a:solidFill>
                  <a:schemeClr val="tx1"/>
                </a:solidFill>
              </a:rPr>
              <a:t> multi-</a:t>
            </a:r>
            <a:r>
              <a:rPr lang="en-US" sz="2600" dirty="0" err="1" smtClean="0">
                <a:solidFill>
                  <a:schemeClr val="tx1"/>
                </a:solidFill>
              </a:rPr>
              <a:t>équipes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38154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… et des files </a:t>
            </a:r>
            <a:r>
              <a:rPr lang="en-US" sz="2600" dirty="0" err="1" smtClean="0">
                <a:solidFill>
                  <a:schemeClr val="tx1"/>
                </a:solidFill>
              </a:rPr>
              <a:t>d’attente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68" name="Immagine 67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grpSp>
        <p:nvGrpSpPr>
          <p:cNvPr id="7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73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6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80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2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3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4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6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7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8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9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Immagine 67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20" y="1855522"/>
            <a:ext cx="722315" cy="659679"/>
          </a:xfrm>
          <a:prstGeom prst="rect">
            <a:avLst/>
          </a:prstGeom>
        </p:spPr>
      </p:pic>
      <p:pic>
        <p:nvPicPr>
          <p:cNvPr id="67" name="Immagine 66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50" y="1835429"/>
            <a:ext cx="367994" cy="622091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2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0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magine 5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67" name="Immagine 66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0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1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25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1835747" y="1524657"/>
            <a:ext cx="3680816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Cette fonction est multi-équipes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magine 5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67" name="Immagine 66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2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24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1" y="338255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3" y="3399410"/>
            <a:ext cx="385515" cy="619906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4604407"/>
            <a:ext cx="722315" cy="659679"/>
          </a:xfrm>
          <a:prstGeom prst="rect">
            <a:avLst/>
          </a:prstGeom>
        </p:spPr>
      </p:pic>
      <p:sp>
        <p:nvSpPr>
          <p:cNvPr id="68" name="CasellaDiTesto 67"/>
          <p:cNvSpPr txBox="1"/>
          <p:nvPr/>
        </p:nvSpPr>
        <p:spPr>
          <a:xfrm>
            <a:off x="5456550" y="3514768"/>
            <a:ext cx="3111749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Partagez la fonctionnalité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en Sw, fw et hw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1" name="Immagine 70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18" y="4675355"/>
            <a:ext cx="346575" cy="621908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grpSp>
        <p:nvGrpSpPr>
          <p:cNvPr id="7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74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8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3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5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8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9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90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800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1" y="338255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53" y="3399410"/>
            <a:ext cx="385515" cy="619906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6" y="1908762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31" y="1910903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4604407"/>
            <a:ext cx="722315" cy="659679"/>
          </a:xfrm>
          <a:prstGeom prst="rect">
            <a:avLst/>
          </a:prstGeom>
        </p:spPr>
      </p:pic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1" name="Immagine 70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18" y="4675355"/>
            <a:ext cx="346575" cy="621908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grpSp>
        <p:nvGrpSpPr>
          <p:cNvPr id="68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7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80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2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3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4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6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7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8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9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748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26" y="338255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66" y="3399410"/>
            <a:ext cx="385515" cy="619906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8" y="2476414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82" y="4604407"/>
            <a:ext cx="722315" cy="659679"/>
          </a:xfrm>
          <a:prstGeom prst="rect">
            <a:avLst/>
          </a:prstGeom>
        </p:spPr>
      </p:pic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1" name="Immagine 70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33" y="4675355"/>
            <a:ext cx="346575" cy="621908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2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4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8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0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1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2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4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5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6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845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8" y="2476414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5648987" y="3553253"/>
            <a:ext cx="2351926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Fusionnez les tâches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de la fonctionnalité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35" y="2872633"/>
            <a:ext cx="722315" cy="659679"/>
          </a:xfrm>
          <a:prstGeom prst="rect">
            <a:avLst/>
          </a:prstGeom>
        </p:spPr>
      </p:pic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34" y="3344028"/>
            <a:ext cx="722315" cy="659679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2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4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8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0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1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2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4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5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6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677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8" y="2476414"/>
            <a:ext cx="722315" cy="659679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5648987" y="3553253"/>
            <a:ext cx="2364750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Fusionnez les tâches</a:t>
            </a:r>
            <a:b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de la fonctionnalité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42" y="1852740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35" y="2872633"/>
            <a:ext cx="722315" cy="659679"/>
          </a:xfrm>
          <a:prstGeom prst="rect">
            <a:avLst/>
          </a:prstGeom>
        </p:spPr>
      </p:pic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34" y="3344028"/>
            <a:ext cx="722315" cy="659679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2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4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8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0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1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2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4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5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6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97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5648987" y="3553253"/>
            <a:ext cx="2364750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Fusionnez les tâches</a:t>
            </a:r>
            <a:b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de la fonctionnalité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67" name="Immagine 66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76" y="2439634"/>
            <a:ext cx="722315" cy="659679"/>
          </a:xfrm>
          <a:prstGeom prst="rect">
            <a:avLst/>
          </a:prstGeom>
        </p:spPr>
      </p:pic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8" y="2024227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75" y="2247284"/>
            <a:ext cx="722315" cy="659679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42" y="1852740"/>
            <a:ext cx="722315" cy="659679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2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4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8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0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81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2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4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5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6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38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21906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4039643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206038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66" y="159810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9103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6474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" y="2281590"/>
            <a:ext cx="722315" cy="659679"/>
          </a:xfrm>
          <a:prstGeom prst="rect">
            <a:avLst/>
          </a:prstGeom>
        </p:spPr>
      </p:pic>
      <p:pic>
        <p:nvPicPr>
          <p:cNvPr id="54" name="Immagine 5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7" y="3054879"/>
            <a:ext cx="722315" cy="659679"/>
          </a:xfrm>
          <a:prstGeom prst="rect">
            <a:avLst/>
          </a:prstGeom>
        </p:spPr>
      </p:pic>
      <p:pic>
        <p:nvPicPr>
          <p:cNvPr id="65" name="Immagine 6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" y="3978686"/>
            <a:ext cx="722315" cy="659679"/>
          </a:xfrm>
          <a:prstGeom prst="rect">
            <a:avLst/>
          </a:prstGeom>
        </p:spPr>
      </p:pic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1" y="4808419"/>
            <a:ext cx="722315" cy="659679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3894469" y="2879769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FW 2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857522" y="115911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SW 3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59" name="Connettore 1 58"/>
          <p:cNvCxnSpPr/>
          <p:nvPr/>
        </p:nvCxnSpPr>
        <p:spPr>
          <a:xfrm>
            <a:off x="3848590" y="2915229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3892922" y="4128987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HW 1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6" name="Connettore 1 65"/>
          <p:cNvCxnSpPr/>
          <p:nvPr/>
        </p:nvCxnSpPr>
        <p:spPr>
          <a:xfrm>
            <a:off x="3847047" y="4164447"/>
            <a:ext cx="846689" cy="9621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5648987" y="3553253"/>
            <a:ext cx="2364750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Fusionnez les tâches</a:t>
            </a:r>
            <a:b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de la fonctionnalité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9" name="Immagine 6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0" y="2603195"/>
            <a:ext cx="722315" cy="659679"/>
          </a:xfrm>
          <a:prstGeom prst="rect">
            <a:avLst/>
          </a:prstGeom>
        </p:spPr>
      </p:pic>
      <p:pic>
        <p:nvPicPr>
          <p:cNvPr id="70" name="Immagine 69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21" y="2699798"/>
            <a:ext cx="367994" cy="622091"/>
          </a:xfrm>
          <a:prstGeom prst="rect">
            <a:avLst/>
          </a:prstGeom>
        </p:spPr>
      </p:pic>
      <p:pic>
        <p:nvPicPr>
          <p:cNvPr id="72" name="Immagine 7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42" y="1852740"/>
            <a:ext cx="722315" cy="659679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0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4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6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77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8" name="CasellaDiTesto 26"/>
            <p:cNvSpPr txBox="1"/>
            <p:nvPr/>
          </p:nvSpPr>
          <p:spPr>
            <a:xfrm>
              <a:off x="6824103" y="34377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0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1" name="CasellaDiTesto 31"/>
            <p:cNvSpPr txBox="1"/>
            <p:nvPr/>
          </p:nvSpPr>
          <p:spPr>
            <a:xfrm>
              <a:off x="6835703" y="418097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2" name="CasellaDiTesto 38"/>
          <p:cNvSpPr txBox="1"/>
          <p:nvPr/>
        </p:nvSpPr>
        <p:spPr>
          <a:xfrm>
            <a:off x="2832108" y="2519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76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63032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 </a:t>
            </a:r>
            <a:r>
              <a:rPr lang="en-US" sz="2600" dirty="0" err="1" smtClean="0">
                <a:solidFill>
                  <a:schemeClr val="tx1"/>
                </a:solidFill>
              </a:rPr>
              <a:t>kanban</a:t>
            </a:r>
            <a:r>
              <a:rPr lang="en-US" sz="2600" dirty="0" smtClean="0">
                <a:solidFill>
                  <a:schemeClr val="tx1"/>
                </a:solidFill>
              </a:rPr>
              <a:t> de pilotage </a:t>
            </a:r>
            <a:r>
              <a:rPr lang="en-US" sz="2600" dirty="0" err="1" smtClean="0">
                <a:solidFill>
                  <a:schemeClr val="tx1"/>
                </a:solidFill>
              </a:rPr>
              <a:t>stratégique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899936" y="753909"/>
            <a:ext cx="1955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Programme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19183" y="2657369"/>
            <a:ext cx="11576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Projet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13416" y="1893964"/>
            <a:ext cx="33775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Demandes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changement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042284" y="3038888"/>
            <a:ext cx="27262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Nouvelles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fonctionnalités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5" name="Immagine 14" descr="change-reque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87" y="1674091"/>
            <a:ext cx="1128013" cy="1054116"/>
          </a:xfrm>
          <a:prstGeom prst="rect">
            <a:avLst/>
          </a:prstGeom>
        </p:spPr>
      </p:pic>
      <p:pic>
        <p:nvPicPr>
          <p:cNvPr id="16" name="Immagine 15" descr="maintenan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67" y="2817968"/>
            <a:ext cx="1140379" cy="1030515"/>
          </a:xfrm>
          <a:prstGeom prst="rect">
            <a:avLst/>
          </a:prstGeom>
        </p:spPr>
      </p:pic>
      <p:pic>
        <p:nvPicPr>
          <p:cNvPr id="17" name="Immagine 16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6" y="2321284"/>
            <a:ext cx="1419291" cy="1249741"/>
          </a:xfrm>
          <a:prstGeom prst="rect">
            <a:avLst/>
          </a:prstGeom>
        </p:spPr>
      </p:pic>
      <p:pic>
        <p:nvPicPr>
          <p:cNvPr id="18" name="Immagine 17" descr="sub-projec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8" y="4049400"/>
            <a:ext cx="1510191" cy="1329783"/>
          </a:xfrm>
          <a:prstGeom prst="rect">
            <a:avLst/>
          </a:prstGeom>
        </p:spPr>
      </p:pic>
      <p:pic>
        <p:nvPicPr>
          <p:cNvPr id="19" name="Immagine 18" descr="projects-grou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6" y="412556"/>
            <a:ext cx="1393544" cy="138728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956122" y="4387648"/>
            <a:ext cx="19784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Sous-</a:t>
            </a:r>
            <a:r>
              <a:rPr lang="en-US" sz="2600" dirty="0" err="1" smtClean="0">
                <a:solidFill>
                  <a:schemeClr val="tx1"/>
                </a:solidFill>
              </a:rPr>
              <a:t>projet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4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43178" y="409757"/>
              <a:ext cx="1229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backlog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699274" y="419688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153543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675281" y="410281"/>
              <a:ext cx="1495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Trimestre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65" y="253600"/>
            <a:ext cx="1218667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98920" y="412912"/>
              <a:ext cx="687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MOIS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590074" y="252061"/>
            <a:ext cx="1539433" cy="808400"/>
            <a:chOff x="6551258" y="102742"/>
            <a:chExt cx="1396150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58" y="102742"/>
              <a:ext cx="1396150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684683" y="414451"/>
              <a:ext cx="1192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85" y="1508299"/>
            <a:ext cx="722315" cy="659679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2832108" y="24013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8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46137" y="24201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5</a:t>
            </a:r>
          </a:p>
        </p:txBody>
      </p:sp>
      <p:cxnSp>
        <p:nvCxnSpPr>
          <p:cNvPr id="67" name="Connettore 1 66"/>
          <p:cNvCxnSpPr/>
          <p:nvPr/>
        </p:nvCxnSpPr>
        <p:spPr>
          <a:xfrm>
            <a:off x="2073260" y="3155920"/>
            <a:ext cx="1755793" cy="10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925514" y="23585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20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064466" y="1068805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Maintenant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139730" y="3147832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2" name="Immagine 1" descr="change-reques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0" y="2194260"/>
            <a:ext cx="787754" cy="736148"/>
          </a:xfrm>
          <a:prstGeom prst="rect">
            <a:avLst/>
          </a:prstGeom>
        </p:spPr>
      </p:pic>
      <p:pic>
        <p:nvPicPr>
          <p:cNvPr id="3" name="Immagine 2" descr="maintenanc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7" y="3095040"/>
            <a:ext cx="796390" cy="719666"/>
          </a:xfrm>
          <a:prstGeom prst="rect">
            <a:avLst/>
          </a:prstGeom>
        </p:spPr>
      </p:pic>
      <p:pic>
        <p:nvPicPr>
          <p:cNvPr id="55" name="Immagine 54" descr="maintenanc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9" y="2372550"/>
            <a:ext cx="796390" cy="719666"/>
          </a:xfrm>
          <a:prstGeom prst="rect">
            <a:avLst/>
          </a:prstGeom>
        </p:spPr>
      </p:pic>
      <p:pic>
        <p:nvPicPr>
          <p:cNvPr id="56" name="Immagine 55" descr="change-reques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35" y="2356067"/>
            <a:ext cx="787754" cy="736148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6222541" y="24066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pic>
        <p:nvPicPr>
          <p:cNvPr id="66" name="Immagine 65" descr="maintenanc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14" y="3604920"/>
            <a:ext cx="796390" cy="719666"/>
          </a:xfrm>
          <a:prstGeom prst="rect">
            <a:avLst/>
          </a:prstGeom>
        </p:spPr>
      </p:pic>
      <p:pic>
        <p:nvPicPr>
          <p:cNvPr id="4" name="Immagine 3" descr="single-projec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1397647"/>
            <a:ext cx="763151" cy="671984"/>
          </a:xfrm>
          <a:prstGeom prst="rect">
            <a:avLst/>
          </a:prstGeom>
        </p:spPr>
      </p:pic>
      <p:pic>
        <p:nvPicPr>
          <p:cNvPr id="7" name="Immagine 6" descr="sub-projec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5" y="1528644"/>
            <a:ext cx="812028" cy="715023"/>
          </a:xfrm>
          <a:prstGeom prst="rect">
            <a:avLst/>
          </a:prstGeom>
        </p:spPr>
      </p:pic>
      <p:pic>
        <p:nvPicPr>
          <p:cNvPr id="71" name="Immagine 70" descr="projects-grou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0" y="3895435"/>
            <a:ext cx="749307" cy="745940"/>
          </a:xfrm>
          <a:prstGeom prst="rect">
            <a:avLst/>
          </a:prstGeom>
        </p:spPr>
      </p:pic>
      <p:pic>
        <p:nvPicPr>
          <p:cNvPr id="72" name="Immagine 71" descr="projects-grou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77" y="2279243"/>
            <a:ext cx="749307" cy="745940"/>
          </a:xfrm>
          <a:prstGeom prst="rect">
            <a:avLst/>
          </a:prstGeom>
        </p:spPr>
      </p:pic>
      <p:pic>
        <p:nvPicPr>
          <p:cNvPr id="73" name="Immagine 72" descr="projects-grou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38" y="4454235"/>
            <a:ext cx="749307" cy="745940"/>
          </a:xfrm>
          <a:prstGeom prst="rect">
            <a:avLst/>
          </a:prstGeom>
        </p:spPr>
      </p:pic>
      <p:pic>
        <p:nvPicPr>
          <p:cNvPr id="74" name="Immagine 73" descr="projects-grou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70" y="1490902"/>
            <a:ext cx="749307" cy="745940"/>
          </a:xfrm>
          <a:prstGeom prst="rect">
            <a:avLst/>
          </a:prstGeom>
        </p:spPr>
      </p:pic>
      <p:pic>
        <p:nvPicPr>
          <p:cNvPr id="75" name="Immagine 74" descr="single-projec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52" y="1503010"/>
            <a:ext cx="763151" cy="671984"/>
          </a:xfrm>
          <a:prstGeom prst="rect">
            <a:avLst/>
          </a:prstGeom>
        </p:spPr>
      </p:pic>
      <p:cxnSp>
        <p:nvCxnSpPr>
          <p:cNvPr id="76" name="Connettore 1 75"/>
          <p:cNvCxnSpPr/>
          <p:nvPr/>
        </p:nvCxnSpPr>
        <p:spPr>
          <a:xfrm>
            <a:off x="3806104" y="3167209"/>
            <a:ext cx="1755793" cy="10539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/>
          <p:cNvSpPr txBox="1"/>
          <p:nvPr/>
        </p:nvSpPr>
        <p:spPr>
          <a:xfrm>
            <a:off x="3919611" y="319675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Après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3872568" y="1070687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Maintenant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79" name="Immagine 78" descr="change-reques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38" y="3579030"/>
            <a:ext cx="787754" cy="736148"/>
          </a:xfrm>
          <a:prstGeom prst="rect">
            <a:avLst/>
          </a:prstGeom>
        </p:spPr>
      </p:pic>
      <p:pic>
        <p:nvPicPr>
          <p:cNvPr id="80" name="Immagine 79" descr="projects-group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70" y="4395909"/>
            <a:ext cx="749307" cy="745940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5879898" y="3822647"/>
            <a:ext cx="237436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Tableau stratégique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180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4" y="3880807"/>
            <a:ext cx="49630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 </a:t>
            </a:r>
            <a:r>
              <a:rPr lang="en-US" sz="2600" dirty="0" err="1" smtClean="0">
                <a:solidFill>
                  <a:schemeClr val="tx1"/>
                </a:solidFill>
              </a:rPr>
              <a:t>kanban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programme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magine 142" descr="change-reque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74" y="3936932"/>
            <a:ext cx="327355" cy="254924"/>
          </a:xfrm>
          <a:prstGeom prst="rect">
            <a:avLst/>
          </a:prstGeom>
        </p:spPr>
      </p:pic>
      <p:pic>
        <p:nvPicPr>
          <p:cNvPr id="145" name="Immagine 144" descr="bu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4" y="4498328"/>
            <a:ext cx="355082" cy="2810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167869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Demandes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80280" y="167869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Backlog prio-</a:t>
            </a:r>
            <a:br>
              <a:rPr lang="it-IT" sz="1200" dirty="0" smtClean="0">
                <a:solidFill>
                  <a:srgbClr val="000000"/>
                </a:solidFill>
              </a:rPr>
            </a:br>
            <a:r>
              <a:rPr lang="it-IT" sz="1200" dirty="0" smtClean="0">
                <a:solidFill>
                  <a:srgbClr val="000000"/>
                </a:solidFill>
              </a:rPr>
              <a:t>risé d’équipe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45923" y="167869"/>
            <a:ext cx="1266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A faire ce mois</a:t>
            </a:r>
            <a:endParaRPr lang="it-IT" sz="1200" dirty="0">
              <a:solidFill>
                <a:srgbClr val="000000"/>
              </a:solidFill>
            </a:endParaRPr>
          </a:p>
        </p:txBody>
      </p:sp>
      <p:pic>
        <p:nvPicPr>
          <p:cNvPr id="13" name="Immagine 12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1" y="787835"/>
            <a:ext cx="321765" cy="236106"/>
          </a:xfrm>
          <a:prstGeom prst="rect">
            <a:avLst/>
          </a:prstGeom>
        </p:spPr>
      </p:pic>
      <p:cxnSp>
        <p:nvCxnSpPr>
          <p:cNvPr id="47" name="Connettore 1 46"/>
          <p:cNvCxnSpPr/>
          <p:nvPr/>
        </p:nvCxnSpPr>
        <p:spPr>
          <a:xfrm flipH="1">
            <a:off x="1067425" y="181044"/>
            <a:ext cx="13481" cy="47838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>
            <a:off x="2251048" y="181044"/>
            <a:ext cx="5401" cy="35679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>
            <a:off x="3566727" y="218877"/>
            <a:ext cx="13863" cy="475729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5234258" y="181042"/>
            <a:ext cx="4612" cy="4795132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6230278" y="226491"/>
            <a:ext cx="8796" cy="4757299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>
            <a:stCxn id="97" idx="2"/>
          </p:cNvCxnSpPr>
          <p:nvPr/>
        </p:nvCxnSpPr>
        <p:spPr>
          <a:xfrm flipH="1">
            <a:off x="4483954" y="444868"/>
            <a:ext cx="3640" cy="4542565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>
            <a:off x="8095955" y="263442"/>
            <a:ext cx="12938" cy="471978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1451143" y="2695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20</a:t>
            </a:r>
            <a:endParaRPr lang="it-IT" sz="800" dirty="0">
              <a:solidFill>
                <a:schemeClr val="bg1"/>
              </a:solidFill>
            </a:endParaRPr>
          </a:p>
        </p:txBody>
      </p:sp>
      <p:cxnSp>
        <p:nvCxnSpPr>
          <p:cNvPr id="54" name="Connettore 1 53"/>
          <p:cNvCxnSpPr/>
          <p:nvPr/>
        </p:nvCxnSpPr>
        <p:spPr>
          <a:xfrm flipH="1" flipV="1">
            <a:off x="0" y="5347698"/>
            <a:ext cx="9144000" cy="22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-69927" y="5319021"/>
            <a:ext cx="13740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Personnes disponibles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6" name="Connettore 1 75"/>
          <p:cNvCxnSpPr/>
          <p:nvPr/>
        </p:nvCxnSpPr>
        <p:spPr>
          <a:xfrm flipH="1" flipV="1">
            <a:off x="-10" y="4981276"/>
            <a:ext cx="9144000" cy="225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7" name="CasellaDiTesto 76"/>
          <p:cNvSpPr txBox="1"/>
          <p:nvPr/>
        </p:nvSpPr>
        <p:spPr>
          <a:xfrm>
            <a:off x="-69927" y="4950954"/>
            <a:ext cx="19383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Personnes dans d’autres projets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-54711" y="659549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Projet 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-54711" y="1251904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Projet  B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-54711" y="1876813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Projet  C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-54711" y="2503121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Projet </a:t>
            </a:r>
            <a:r>
              <a:rPr lang="it-IT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-54711" y="3125229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Projet 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-54711" y="3738413"/>
            <a:ext cx="640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Blocages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-54711" y="4385371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Critique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86" name="Connettore 1 85"/>
          <p:cNvCxnSpPr/>
          <p:nvPr/>
        </p:nvCxnSpPr>
        <p:spPr>
          <a:xfrm flipH="1" flipV="1">
            <a:off x="0" y="4374542"/>
            <a:ext cx="9144000" cy="225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Connettore 1 86"/>
          <p:cNvCxnSpPr/>
          <p:nvPr/>
        </p:nvCxnSpPr>
        <p:spPr>
          <a:xfrm flipH="1" flipV="1">
            <a:off x="0" y="3754206"/>
            <a:ext cx="9144000" cy="225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Connettore 1 87"/>
          <p:cNvCxnSpPr/>
          <p:nvPr/>
        </p:nvCxnSpPr>
        <p:spPr>
          <a:xfrm flipH="1" flipV="1">
            <a:off x="0" y="3133867"/>
            <a:ext cx="9144000" cy="22517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 flipV="1">
            <a:off x="0" y="2513527"/>
            <a:ext cx="9144000" cy="22517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 flipV="1">
            <a:off x="0" y="1893187"/>
            <a:ext cx="9144000" cy="22517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90"/>
          <p:cNvCxnSpPr/>
          <p:nvPr/>
        </p:nvCxnSpPr>
        <p:spPr>
          <a:xfrm flipH="1" flipV="1">
            <a:off x="0" y="1272847"/>
            <a:ext cx="9144000" cy="22517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1 91"/>
          <p:cNvCxnSpPr/>
          <p:nvPr/>
        </p:nvCxnSpPr>
        <p:spPr>
          <a:xfrm flipH="1" flipV="1">
            <a:off x="0" y="670257"/>
            <a:ext cx="9144000" cy="225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4" name="Immagine 9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34" y="5387933"/>
            <a:ext cx="213247" cy="338735"/>
          </a:xfrm>
          <a:prstGeom prst="rect">
            <a:avLst/>
          </a:prstGeom>
        </p:spPr>
      </p:pic>
      <p:sp>
        <p:nvSpPr>
          <p:cNvPr id="95" name="CasellaDiTesto 94"/>
          <p:cNvSpPr txBox="1"/>
          <p:nvPr/>
        </p:nvSpPr>
        <p:spPr>
          <a:xfrm>
            <a:off x="7566673" y="5464103"/>
            <a:ext cx="1667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Deux avatars par personne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2727413" y="-6704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20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97" name="CasellaDiTesto 96"/>
          <p:cNvSpPr txBox="1"/>
          <p:nvPr/>
        </p:nvSpPr>
        <p:spPr>
          <a:xfrm>
            <a:off x="3830202" y="167869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Développement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5510655" y="167869"/>
            <a:ext cx="477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Test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6678438" y="167869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Acceptance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8245351" y="167869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Livré</a:t>
            </a:r>
            <a:endParaRPr lang="it-IT" sz="1200" dirty="0">
              <a:solidFill>
                <a:srgbClr val="000000"/>
              </a:solidFill>
            </a:endParaRPr>
          </a:p>
        </p:txBody>
      </p:sp>
      <p:cxnSp>
        <p:nvCxnSpPr>
          <p:cNvPr id="102" name="Connettore 1 101"/>
          <p:cNvCxnSpPr/>
          <p:nvPr/>
        </p:nvCxnSpPr>
        <p:spPr>
          <a:xfrm flipH="1">
            <a:off x="7444915" y="5370215"/>
            <a:ext cx="13511" cy="3447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3" name="Connettore 1 102"/>
          <p:cNvCxnSpPr/>
          <p:nvPr/>
        </p:nvCxnSpPr>
        <p:spPr>
          <a:xfrm>
            <a:off x="7163809" y="575285"/>
            <a:ext cx="37894" cy="441214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4" name="CasellaDiTesto 103"/>
          <p:cNvSpPr txBox="1"/>
          <p:nvPr/>
        </p:nvSpPr>
        <p:spPr>
          <a:xfrm>
            <a:off x="6473752" y="422029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Prêt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05" name="CasellaDiTesto 104"/>
          <p:cNvSpPr txBox="1"/>
          <p:nvPr/>
        </p:nvSpPr>
        <p:spPr>
          <a:xfrm>
            <a:off x="7257429" y="422029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Accepté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08" name="CasellaDiTesto 107"/>
          <p:cNvSpPr txBox="1"/>
          <p:nvPr/>
        </p:nvSpPr>
        <p:spPr>
          <a:xfrm>
            <a:off x="3667101" y="413929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En cours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09" name="CasellaDiTesto 108"/>
          <p:cNvSpPr txBox="1"/>
          <p:nvPr/>
        </p:nvSpPr>
        <p:spPr>
          <a:xfrm>
            <a:off x="4450782" y="413929"/>
            <a:ext cx="775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Terminé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4210773" y="-2821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14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13" name="CasellaDiTesto 112"/>
          <p:cNvSpPr txBox="1"/>
          <p:nvPr/>
        </p:nvSpPr>
        <p:spPr>
          <a:xfrm>
            <a:off x="5592533" y="-2821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10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7041298" y="2905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30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115" name="Immagine 114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43" y="1027425"/>
            <a:ext cx="321765" cy="236106"/>
          </a:xfrm>
          <a:prstGeom prst="rect">
            <a:avLst/>
          </a:prstGeom>
        </p:spPr>
      </p:pic>
      <p:pic>
        <p:nvPicPr>
          <p:cNvPr id="116" name="Immagine 115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28" y="737525"/>
            <a:ext cx="321765" cy="236106"/>
          </a:xfrm>
          <a:prstGeom prst="rect">
            <a:avLst/>
          </a:prstGeom>
        </p:spPr>
      </p:pic>
      <p:pic>
        <p:nvPicPr>
          <p:cNvPr id="117" name="Immagine 116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56" y="757626"/>
            <a:ext cx="321765" cy="236106"/>
          </a:xfrm>
          <a:prstGeom prst="rect">
            <a:avLst/>
          </a:prstGeom>
        </p:spPr>
      </p:pic>
      <p:pic>
        <p:nvPicPr>
          <p:cNvPr id="118" name="Immagine 117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6" y="3225680"/>
            <a:ext cx="321765" cy="236106"/>
          </a:xfrm>
          <a:prstGeom prst="rect">
            <a:avLst/>
          </a:prstGeom>
        </p:spPr>
      </p:pic>
      <p:pic>
        <p:nvPicPr>
          <p:cNvPr id="119" name="Immagine 118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5" y="2593706"/>
            <a:ext cx="321765" cy="236106"/>
          </a:xfrm>
          <a:prstGeom prst="rect">
            <a:avLst/>
          </a:prstGeom>
        </p:spPr>
      </p:pic>
      <p:pic>
        <p:nvPicPr>
          <p:cNvPr id="120" name="Immagine 119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6" y="2111391"/>
            <a:ext cx="321765" cy="236106"/>
          </a:xfrm>
          <a:prstGeom prst="rect">
            <a:avLst/>
          </a:prstGeom>
        </p:spPr>
      </p:pic>
      <p:pic>
        <p:nvPicPr>
          <p:cNvPr id="121" name="Immagine 120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5" y="1607699"/>
            <a:ext cx="321765" cy="236106"/>
          </a:xfrm>
          <a:prstGeom prst="rect">
            <a:avLst/>
          </a:prstGeom>
        </p:spPr>
      </p:pic>
      <p:pic>
        <p:nvPicPr>
          <p:cNvPr id="122" name="Immagine 121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595731"/>
            <a:ext cx="321765" cy="236106"/>
          </a:xfrm>
          <a:prstGeom prst="rect">
            <a:avLst/>
          </a:prstGeom>
        </p:spPr>
      </p:pic>
      <p:pic>
        <p:nvPicPr>
          <p:cNvPr id="123" name="Immagine 122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1" y="1324109"/>
            <a:ext cx="321765" cy="236106"/>
          </a:xfrm>
          <a:prstGeom prst="rect">
            <a:avLst/>
          </a:prstGeom>
        </p:spPr>
      </p:pic>
      <p:sp>
        <p:nvSpPr>
          <p:cNvPr id="124" name="CasellaDiTesto 123"/>
          <p:cNvSpPr txBox="1"/>
          <p:nvPr/>
        </p:nvSpPr>
        <p:spPr>
          <a:xfrm>
            <a:off x="1258852" y="4471053"/>
            <a:ext cx="236663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5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25" name="CasellaDiTesto 124"/>
          <p:cNvSpPr txBox="1"/>
          <p:nvPr/>
        </p:nvSpPr>
        <p:spPr>
          <a:xfrm>
            <a:off x="1231302" y="3849772"/>
            <a:ext cx="288661" cy="2154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800" dirty="0" smtClean="0">
                <a:solidFill>
                  <a:schemeClr val="bg1"/>
                </a:solidFill>
              </a:rPr>
              <a:t>10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126" name="Immagine 125" descr="projects-grou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04" y="2606623"/>
            <a:ext cx="323824" cy="322369"/>
          </a:xfrm>
          <a:prstGeom prst="rect">
            <a:avLst/>
          </a:prstGeom>
        </p:spPr>
      </p:pic>
      <p:pic>
        <p:nvPicPr>
          <p:cNvPr id="127" name="Immagine 126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83" y="5014138"/>
            <a:ext cx="186214" cy="351195"/>
          </a:xfrm>
          <a:prstGeom prst="rect">
            <a:avLst/>
          </a:prstGeom>
        </p:spPr>
      </p:pic>
      <p:pic>
        <p:nvPicPr>
          <p:cNvPr id="128" name="Immagine 127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22" y="4464243"/>
            <a:ext cx="213247" cy="338735"/>
          </a:xfrm>
          <a:prstGeom prst="rect">
            <a:avLst/>
          </a:prstGeom>
        </p:spPr>
      </p:pic>
      <p:pic>
        <p:nvPicPr>
          <p:cNvPr id="130" name="Immagine 129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35" y="3945214"/>
            <a:ext cx="204922" cy="336108"/>
          </a:xfrm>
          <a:prstGeom prst="rect">
            <a:avLst/>
          </a:prstGeom>
        </p:spPr>
      </p:pic>
      <p:pic>
        <p:nvPicPr>
          <p:cNvPr id="132" name="Immagine 131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11" y="1055200"/>
            <a:ext cx="321765" cy="236106"/>
          </a:xfrm>
          <a:prstGeom prst="rect">
            <a:avLst/>
          </a:prstGeom>
        </p:spPr>
      </p:pic>
      <p:pic>
        <p:nvPicPr>
          <p:cNvPr id="129" name="Immagine 128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74" y="895770"/>
            <a:ext cx="255455" cy="372411"/>
          </a:xfrm>
          <a:prstGeom prst="rect">
            <a:avLst/>
          </a:prstGeom>
        </p:spPr>
      </p:pic>
      <p:pic>
        <p:nvPicPr>
          <p:cNvPr id="131" name="Immagine 130" descr="person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7" y="914564"/>
            <a:ext cx="201149" cy="373179"/>
          </a:xfrm>
          <a:prstGeom prst="rect">
            <a:avLst/>
          </a:prstGeom>
        </p:spPr>
      </p:pic>
      <p:pic>
        <p:nvPicPr>
          <p:cNvPr id="133" name="Immagine 132" descr="projects-grou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18" y="2711573"/>
            <a:ext cx="323824" cy="322369"/>
          </a:xfrm>
          <a:prstGeom prst="rect">
            <a:avLst/>
          </a:prstGeom>
        </p:spPr>
      </p:pic>
      <p:pic>
        <p:nvPicPr>
          <p:cNvPr id="134" name="Immagine 13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80" y="2728069"/>
            <a:ext cx="204922" cy="336108"/>
          </a:xfrm>
          <a:prstGeom prst="rect">
            <a:avLst/>
          </a:prstGeom>
        </p:spPr>
      </p:pic>
      <p:pic>
        <p:nvPicPr>
          <p:cNvPr id="135" name="Immagine 134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49" y="805940"/>
            <a:ext cx="321765" cy="236106"/>
          </a:xfrm>
          <a:prstGeom prst="rect">
            <a:avLst/>
          </a:prstGeom>
        </p:spPr>
      </p:pic>
      <p:pic>
        <p:nvPicPr>
          <p:cNvPr id="136" name="Immagine 135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0" y="1528281"/>
            <a:ext cx="321765" cy="236106"/>
          </a:xfrm>
          <a:prstGeom prst="rect">
            <a:avLst/>
          </a:prstGeom>
        </p:spPr>
      </p:pic>
      <p:pic>
        <p:nvPicPr>
          <p:cNvPr id="137" name="Immagine 136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1" y="2768790"/>
            <a:ext cx="321765" cy="236106"/>
          </a:xfrm>
          <a:prstGeom prst="rect">
            <a:avLst/>
          </a:prstGeom>
        </p:spPr>
      </p:pic>
      <p:pic>
        <p:nvPicPr>
          <p:cNvPr id="138" name="Immagine 137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102001"/>
            <a:ext cx="321765" cy="236106"/>
          </a:xfrm>
          <a:prstGeom prst="rect">
            <a:avLst/>
          </a:prstGeom>
        </p:spPr>
      </p:pic>
      <p:pic>
        <p:nvPicPr>
          <p:cNvPr id="140" name="Immagine 139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86" y="1580350"/>
            <a:ext cx="321765" cy="236106"/>
          </a:xfrm>
          <a:prstGeom prst="rect">
            <a:avLst/>
          </a:prstGeom>
        </p:spPr>
      </p:pic>
      <p:pic>
        <p:nvPicPr>
          <p:cNvPr id="139" name="Immagine 138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32" y="1463763"/>
            <a:ext cx="255455" cy="372411"/>
          </a:xfrm>
          <a:prstGeom prst="rect">
            <a:avLst/>
          </a:prstGeom>
        </p:spPr>
      </p:pic>
      <p:pic>
        <p:nvPicPr>
          <p:cNvPr id="141" name="Immagine 140" descr="person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54" y="4985442"/>
            <a:ext cx="201149" cy="373179"/>
          </a:xfrm>
          <a:prstGeom prst="rect">
            <a:avLst/>
          </a:prstGeom>
        </p:spPr>
      </p:pic>
      <p:pic>
        <p:nvPicPr>
          <p:cNvPr id="142" name="Immagine 141" descr="bu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5" y="4597360"/>
            <a:ext cx="355082" cy="281079"/>
          </a:xfrm>
          <a:prstGeom prst="rect">
            <a:avLst/>
          </a:prstGeom>
        </p:spPr>
      </p:pic>
      <p:pic>
        <p:nvPicPr>
          <p:cNvPr id="144" name="Immagine 143" descr="maintenanc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6" y="3884545"/>
            <a:ext cx="367161" cy="276491"/>
          </a:xfrm>
          <a:prstGeom prst="rect">
            <a:avLst/>
          </a:prstGeom>
        </p:spPr>
      </p:pic>
      <p:pic>
        <p:nvPicPr>
          <p:cNvPr id="146" name="Immagine 145" descr="single-proj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51" y="2063100"/>
            <a:ext cx="321765" cy="236106"/>
          </a:xfrm>
          <a:prstGeom prst="rect">
            <a:avLst/>
          </a:prstGeom>
        </p:spPr>
      </p:pic>
      <p:pic>
        <p:nvPicPr>
          <p:cNvPr id="147" name="Immagine 146" descr="exclamation-mark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11" y="2013735"/>
            <a:ext cx="218526" cy="184936"/>
          </a:xfrm>
          <a:prstGeom prst="rect">
            <a:avLst/>
          </a:prstGeom>
        </p:spPr>
      </p:pic>
      <p:pic>
        <p:nvPicPr>
          <p:cNvPr id="93" name="Immagine 92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22" y="2087393"/>
            <a:ext cx="186214" cy="351195"/>
          </a:xfrm>
          <a:prstGeom prst="rect">
            <a:avLst/>
          </a:prstGeom>
        </p:spPr>
      </p:pic>
      <p:pic>
        <p:nvPicPr>
          <p:cNvPr id="148" name="Immagine 147" descr="bu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586">
            <a:off x="5246487" y="2186641"/>
            <a:ext cx="355082" cy="2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7" y="3880807"/>
            <a:ext cx="50440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Tableau </a:t>
            </a:r>
            <a:r>
              <a:rPr lang="en-US" sz="2600" dirty="0" err="1" smtClean="0">
                <a:solidFill>
                  <a:schemeClr val="tx1"/>
                </a:solidFill>
              </a:rPr>
              <a:t>kanban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portefeuille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" y="692727"/>
            <a:ext cx="9212039" cy="4857338"/>
            <a:chOff x="-180528" y="1777380"/>
            <a:chExt cx="9649072" cy="3462893"/>
          </a:xfrm>
        </p:grpSpPr>
        <p:grpSp>
          <p:nvGrpSpPr>
            <p:cNvPr id="3" name="Gruppo 2"/>
            <p:cNvGrpSpPr/>
            <p:nvPr/>
          </p:nvGrpSpPr>
          <p:grpSpPr>
            <a:xfrm>
              <a:off x="-180528" y="1777380"/>
              <a:ext cx="9649072" cy="3462893"/>
              <a:chOff x="-180528" y="2708920"/>
              <a:chExt cx="9649072" cy="4155472"/>
            </a:xfrm>
          </p:grpSpPr>
          <p:pic>
            <p:nvPicPr>
              <p:cNvPr id="16" name="Immagine 15" descr="blackboard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0528" y="2708920"/>
                <a:ext cx="9649072" cy="4155472"/>
              </a:xfrm>
              <a:prstGeom prst="rect">
                <a:avLst/>
              </a:prstGeom>
              <a:ln w="9525" cmpd="sng">
                <a:solidFill>
                  <a:srgbClr val="FFFFFF"/>
                </a:solidFill>
              </a:ln>
            </p:spPr>
          </p:pic>
          <p:grpSp>
            <p:nvGrpSpPr>
              <p:cNvPr id="17" name="Gruppo 16"/>
              <p:cNvGrpSpPr/>
              <p:nvPr/>
            </p:nvGrpSpPr>
            <p:grpSpPr>
              <a:xfrm>
                <a:off x="323528" y="3501008"/>
                <a:ext cx="648072" cy="830359"/>
                <a:chOff x="332900" y="81670"/>
                <a:chExt cx="1343935" cy="808400"/>
              </a:xfrm>
            </p:grpSpPr>
            <p:pic>
              <p:nvPicPr>
                <p:cNvPr id="18" name="Immagine 17" descr="short-title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2900" y="81670"/>
                  <a:ext cx="1343935" cy="808400"/>
                </a:xfrm>
                <a:prstGeom prst="rect">
                  <a:avLst/>
                </a:prstGeom>
              </p:spPr>
            </p:pic>
            <p:sp>
              <p:nvSpPr>
                <p:cNvPr id="19" name="CasellaDiTesto 18"/>
                <p:cNvSpPr txBox="1"/>
                <p:nvPr/>
              </p:nvSpPr>
              <p:spPr>
                <a:xfrm>
                  <a:off x="444176" y="430614"/>
                  <a:ext cx="1167141" cy="205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 dirty="0" smtClean="0">
                      <a:solidFill>
                        <a:srgbClr val="000000"/>
                      </a:solidFill>
                      <a:latin typeface="Komika Title - Axis"/>
                      <a:cs typeface="Komika Title - Axis"/>
                    </a:rPr>
                    <a:t>Idées</a:t>
                  </a:r>
                  <a:endParaRPr lang="it-IT" sz="1000" dirty="0">
                    <a:solidFill>
                      <a:srgbClr val="000000"/>
                    </a:solidFill>
                    <a:latin typeface="Komika Title - Axis"/>
                    <a:cs typeface="Komika Title - Axis"/>
                  </a:endParaRPr>
                </a:p>
              </p:txBody>
            </p:sp>
          </p:grpSp>
          <p:cxnSp>
            <p:nvCxnSpPr>
              <p:cNvPr id="20" name="Connettore 1 19"/>
              <p:cNvCxnSpPr/>
              <p:nvPr/>
            </p:nvCxnSpPr>
            <p:spPr>
              <a:xfrm>
                <a:off x="1018638" y="3495431"/>
                <a:ext cx="24970" cy="2049419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o 20"/>
              <p:cNvGrpSpPr/>
              <p:nvPr/>
            </p:nvGrpSpPr>
            <p:grpSpPr>
              <a:xfrm>
                <a:off x="1066594" y="3494718"/>
                <a:ext cx="1273155" cy="830359"/>
                <a:chOff x="6621038" y="102742"/>
                <a:chExt cx="2452352" cy="808400"/>
              </a:xfrm>
            </p:grpSpPr>
            <p:pic>
              <p:nvPicPr>
                <p:cNvPr id="22" name="Immagine 21" descr="short-title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1038" y="102742"/>
                  <a:ext cx="2452352" cy="808400"/>
                </a:xfrm>
                <a:prstGeom prst="rect">
                  <a:avLst/>
                </a:prstGeom>
              </p:spPr>
            </p:pic>
            <p:sp>
              <p:nvSpPr>
                <p:cNvPr id="23" name="CasellaDiTesto 22"/>
                <p:cNvSpPr txBox="1"/>
                <p:nvPr/>
              </p:nvSpPr>
              <p:spPr>
                <a:xfrm>
                  <a:off x="7000783" y="459252"/>
                  <a:ext cx="1747112" cy="205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400">
                      <a:solidFill>
                        <a:srgbClr val="000000"/>
                      </a:solidFill>
                      <a:latin typeface="Komika Title - Axis"/>
                      <a:cs typeface="Komika Title - Axis"/>
                    </a:defRPr>
                  </a:lvl1pPr>
                </a:lstStyle>
                <a:p>
                  <a:r>
                    <a:rPr lang="it-IT" sz="1000" dirty="0" smtClean="0"/>
                    <a:t>Réflexion</a:t>
                  </a:r>
                  <a:endParaRPr lang="it-IT" sz="1000" dirty="0"/>
                </a:p>
              </p:txBody>
            </p:sp>
          </p:grpSp>
          <p:cxnSp>
            <p:nvCxnSpPr>
              <p:cNvPr id="24" name="Connettore 1 23"/>
              <p:cNvCxnSpPr/>
              <p:nvPr/>
            </p:nvCxnSpPr>
            <p:spPr>
              <a:xfrm>
                <a:off x="2483768" y="3429000"/>
                <a:ext cx="0" cy="2115850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uppo 25"/>
              <p:cNvGrpSpPr/>
              <p:nvPr/>
            </p:nvGrpSpPr>
            <p:grpSpPr>
              <a:xfrm>
                <a:off x="2545385" y="3501008"/>
                <a:ext cx="1163914" cy="830359"/>
                <a:chOff x="6537943" y="102742"/>
                <a:chExt cx="1495896" cy="808400"/>
              </a:xfrm>
            </p:grpSpPr>
            <p:pic>
              <p:nvPicPr>
                <p:cNvPr id="27" name="Immagine 26" descr="short-titl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1264" y="102742"/>
                  <a:ext cx="1396151" cy="808400"/>
                </a:xfrm>
                <a:prstGeom prst="rect">
                  <a:avLst/>
                </a:prstGeom>
              </p:spPr>
            </p:pic>
            <p:sp>
              <p:nvSpPr>
                <p:cNvPr id="28" name="CasellaDiTesto 27"/>
                <p:cNvSpPr txBox="1"/>
                <p:nvPr/>
              </p:nvSpPr>
              <p:spPr>
                <a:xfrm>
                  <a:off x="6537943" y="469825"/>
                  <a:ext cx="1495896" cy="205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400">
                      <a:solidFill>
                        <a:srgbClr val="000000"/>
                      </a:solidFill>
                      <a:latin typeface="Komika Title - Axis"/>
                      <a:cs typeface="Komika Title - Axis"/>
                    </a:defRPr>
                  </a:lvl1pPr>
                </a:lstStyle>
                <a:p>
                  <a:r>
                    <a:rPr lang="it-IT" sz="1000" dirty="0" smtClean="0"/>
                    <a:t>APPRObation</a:t>
                  </a:r>
                  <a:endParaRPr lang="it-IT" sz="1000" dirty="0"/>
                </a:p>
              </p:txBody>
            </p:sp>
          </p:grpSp>
          <p:sp>
            <p:nvSpPr>
              <p:cNvPr id="29" name="CasellaDiTesto 28"/>
              <p:cNvSpPr txBox="1"/>
              <p:nvPr/>
            </p:nvSpPr>
            <p:spPr>
              <a:xfrm>
                <a:off x="1607622" y="3584135"/>
                <a:ext cx="314318" cy="23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200" dirty="0" smtClean="0">
                    <a:solidFill>
                      <a:srgbClr val="0000FF"/>
                    </a:solidFill>
                    <a:latin typeface="Komika Title"/>
                    <a:cs typeface="Komika Title"/>
                  </a:rPr>
                  <a:t>10</a:t>
                </a:r>
                <a:endParaRPr lang="it-IT" sz="1200" dirty="0">
                  <a:solidFill>
                    <a:srgbClr val="0000FF"/>
                  </a:solidFill>
                  <a:latin typeface="Komika Title"/>
                  <a:cs typeface="Komika Title"/>
                </a:endParaRPr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>
                <a:off x="2987824" y="3553271"/>
                <a:ext cx="300886" cy="263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400" dirty="0">
                    <a:solidFill>
                      <a:srgbClr val="0000FF"/>
                    </a:solidFill>
                    <a:latin typeface="Komika Title"/>
                    <a:cs typeface="Komika Title"/>
                  </a:rPr>
                  <a:t>5</a:t>
                </a:r>
              </a:p>
            </p:txBody>
          </p:sp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043" b="89894" l="4800" r="96400">
                            <a14:foregroundMark x1="40400" y1="14894" x2="40400" y2="14894"/>
                            <a14:foregroundMark x1="12000" y1="37234" x2="12000" y2="3723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16801" y="3080079"/>
                <a:ext cx="601890" cy="432048"/>
              </a:xfrm>
              <a:prstGeom prst="rect">
                <a:avLst/>
              </a:prstGeom>
            </p:spPr>
          </p:pic>
          <p:grpSp>
            <p:nvGrpSpPr>
              <p:cNvPr id="48" name="Gruppo 47"/>
              <p:cNvGrpSpPr/>
              <p:nvPr/>
            </p:nvGrpSpPr>
            <p:grpSpPr>
              <a:xfrm>
                <a:off x="2771800" y="2864055"/>
                <a:ext cx="792088" cy="648072"/>
                <a:chOff x="6660232" y="3140968"/>
                <a:chExt cx="504056" cy="432048"/>
              </a:xfrm>
            </p:grpSpPr>
            <p:sp>
              <p:nvSpPr>
                <p:cNvPr id="49" name="Triangolo isoscele 48"/>
                <p:cNvSpPr/>
                <p:nvPr/>
              </p:nvSpPr>
              <p:spPr bwMode="auto">
                <a:xfrm>
                  <a:off x="6660232" y="3140968"/>
                  <a:ext cx="504056" cy="432048"/>
                </a:xfrm>
                <a:prstGeom prst="triangl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34" charset="0"/>
                  </a:endParaRPr>
                </a:p>
              </p:txBody>
            </p:sp>
            <p:pic>
              <p:nvPicPr>
                <p:cNvPr id="50" name="Immagine 4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043" b="89894" l="4800" r="96400">
                              <a14:foregroundMark x1="40400" y1="14894" x2="40400" y2="14894"/>
                              <a14:foregroundMark x1="12000" y1="37234" x2="12000" y2="3723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2240" y="3284984"/>
                  <a:ext cx="383021" cy="288032"/>
                </a:xfrm>
                <a:prstGeom prst="rect">
                  <a:avLst/>
                </a:prstGeom>
              </p:spPr>
            </p:pic>
          </p:grpSp>
          <p:pic>
            <p:nvPicPr>
              <p:cNvPr id="52" name="Immagine 51" descr="projects-group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648" y="4437112"/>
                <a:ext cx="580867" cy="693908"/>
              </a:xfrm>
              <a:prstGeom prst="rect">
                <a:avLst/>
              </a:prstGeom>
            </p:spPr>
          </p:pic>
          <p:cxnSp>
            <p:nvCxnSpPr>
              <p:cNvPr id="55" name="Connettore 1 54"/>
              <p:cNvCxnSpPr/>
              <p:nvPr/>
            </p:nvCxnSpPr>
            <p:spPr>
              <a:xfrm>
                <a:off x="3707904" y="3456618"/>
                <a:ext cx="0" cy="2088232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ccia destra 55"/>
              <p:cNvSpPr/>
              <p:nvPr/>
            </p:nvSpPr>
            <p:spPr bwMode="auto">
              <a:xfrm>
                <a:off x="5652120" y="5229200"/>
                <a:ext cx="614243" cy="576064"/>
              </a:xfrm>
              <a:prstGeom prst="rightArrow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6516216" y="5373215"/>
                <a:ext cx="2502123" cy="23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200" dirty="0" smtClean="0">
                    <a:solidFill>
                      <a:schemeClr val="bg1"/>
                    </a:solidFill>
                  </a:rPr>
                  <a:t>Phase de création d’idées</a:t>
                </a:r>
                <a:endParaRPr lang="it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2915816" y="4365104"/>
                <a:ext cx="381480" cy="23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200" dirty="0" smtClean="0">
                    <a:solidFill>
                      <a:schemeClr val="bg1"/>
                    </a:solidFill>
                    <a:latin typeface="Komika Title"/>
                    <a:cs typeface="Komika Title"/>
                  </a:rPr>
                  <a:t>OK</a:t>
                </a:r>
                <a:endParaRPr lang="it-IT" sz="1200" dirty="0">
                  <a:solidFill>
                    <a:schemeClr val="bg1"/>
                  </a:solidFill>
                  <a:latin typeface="Komika Title"/>
                  <a:cs typeface="Komika Title"/>
                </a:endParaRPr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2804899" y="5144514"/>
                <a:ext cx="588004" cy="23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200" dirty="0" smtClean="0">
                    <a:solidFill>
                      <a:schemeClr val="bg1"/>
                    </a:solidFill>
                    <a:latin typeface="Komika Title"/>
                    <a:cs typeface="Komika Title"/>
                  </a:rPr>
                  <a:t>Rejeté</a:t>
                </a:r>
                <a:endParaRPr lang="it-IT" sz="1200" dirty="0">
                  <a:solidFill>
                    <a:schemeClr val="bg1"/>
                  </a:solidFill>
                  <a:latin typeface="Komika Title"/>
                  <a:cs typeface="Komika Title"/>
                </a:endParaRPr>
              </a:p>
            </p:txBody>
          </p:sp>
          <p:cxnSp>
            <p:nvCxnSpPr>
              <p:cNvPr id="60" name="Connettore 1 59"/>
              <p:cNvCxnSpPr/>
              <p:nvPr/>
            </p:nvCxnSpPr>
            <p:spPr>
              <a:xfrm flipV="1">
                <a:off x="2483768" y="5081953"/>
                <a:ext cx="1080120" cy="15534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sellaDiTesto 35"/>
              <p:cNvSpPr txBox="1"/>
              <p:nvPr/>
            </p:nvSpPr>
            <p:spPr>
              <a:xfrm>
                <a:off x="5969640" y="4468166"/>
                <a:ext cx="2989048" cy="355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r>
                  <a:rPr lang="it-IT" sz="1050" dirty="0" smtClean="0">
                    <a:solidFill>
                      <a:schemeClr val="bg1"/>
                    </a:solidFill>
                  </a:rPr>
                  <a:t>Estimation et vision du produit</a:t>
                </a:r>
                <a:br>
                  <a:rPr lang="it-IT" sz="1050" dirty="0" smtClean="0">
                    <a:solidFill>
                      <a:schemeClr val="bg1"/>
                    </a:solidFill>
                  </a:rPr>
                </a:br>
                <a:r>
                  <a:rPr lang="it-IT" sz="1050" dirty="0" smtClean="0">
                    <a:solidFill>
                      <a:schemeClr val="bg1"/>
                    </a:solidFill>
                  </a:rPr>
                  <a:t>KPI à surveiller après déploiement</a:t>
                </a:r>
                <a:endParaRPr lang="it-IT" sz="105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8" name="Gruppo 37"/>
              <p:cNvGrpSpPr/>
              <p:nvPr/>
            </p:nvGrpSpPr>
            <p:grpSpPr>
              <a:xfrm>
                <a:off x="3779915" y="3501008"/>
                <a:ext cx="1296149" cy="830359"/>
                <a:chOff x="6551264" y="102742"/>
                <a:chExt cx="1665841" cy="808400"/>
              </a:xfrm>
            </p:grpSpPr>
            <p:pic>
              <p:nvPicPr>
                <p:cNvPr id="39" name="Immagine 38" descr="short-title.png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1264" y="102742"/>
                  <a:ext cx="1665841" cy="808400"/>
                </a:xfrm>
                <a:prstGeom prst="rect">
                  <a:avLst/>
                </a:prstGeom>
              </p:spPr>
            </p:pic>
            <p:sp>
              <p:nvSpPr>
                <p:cNvPr id="40" name="CasellaDiTesto 39"/>
                <p:cNvSpPr txBox="1"/>
                <p:nvPr/>
              </p:nvSpPr>
              <p:spPr>
                <a:xfrm>
                  <a:off x="6692842" y="423862"/>
                  <a:ext cx="1349154" cy="3332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400">
                      <a:solidFill>
                        <a:srgbClr val="000000"/>
                      </a:solidFill>
                      <a:latin typeface="Komika Title - Axis"/>
                      <a:cs typeface="Komika Title - Axis"/>
                    </a:defRPr>
                  </a:lvl1pPr>
                </a:lstStyle>
                <a:p>
                  <a:r>
                    <a:rPr lang="it-IT" sz="1000" dirty="0" smtClean="0"/>
                    <a:t>Estimation,</a:t>
                  </a:r>
                  <a:br>
                    <a:rPr lang="it-IT" sz="1000" dirty="0" smtClean="0"/>
                  </a:br>
                  <a:r>
                    <a:rPr lang="it-IT" sz="1000" dirty="0" smtClean="0"/>
                    <a:t>VISION &amp; KPI</a:t>
                  </a:r>
                  <a:endParaRPr lang="it-IT" sz="1000" dirty="0"/>
                </a:p>
              </p:txBody>
            </p:sp>
          </p:grpSp>
          <p:grpSp>
            <p:nvGrpSpPr>
              <p:cNvPr id="44" name="Gruppo 43"/>
              <p:cNvGrpSpPr/>
              <p:nvPr/>
            </p:nvGrpSpPr>
            <p:grpSpPr>
              <a:xfrm>
                <a:off x="5148058" y="3501008"/>
                <a:ext cx="1442782" cy="830359"/>
                <a:chOff x="6366174" y="102742"/>
                <a:chExt cx="1854303" cy="808400"/>
              </a:xfrm>
            </p:grpSpPr>
            <p:pic>
              <p:nvPicPr>
                <p:cNvPr id="51" name="Immagine 50" descr="short-title.png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6174" y="102742"/>
                  <a:ext cx="1850932" cy="808400"/>
                </a:xfrm>
                <a:prstGeom prst="rect">
                  <a:avLst/>
                </a:prstGeom>
              </p:spPr>
            </p:pic>
            <p:sp>
              <p:nvSpPr>
                <p:cNvPr id="53" name="CasellaDiTesto 52"/>
                <p:cNvSpPr txBox="1"/>
                <p:nvPr/>
              </p:nvSpPr>
              <p:spPr>
                <a:xfrm>
                  <a:off x="6510943" y="389044"/>
                  <a:ext cx="1709534" cy="3332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400">
                      <a:solidFill>
                        <a:srgbClr val="000000"/>
                      </a:solidFill>
                      <a:latin typeface="Komika Title - Axis"/>
                      <a:cs typeface="Komika Title - Axis"/>
                    </a:defRPr>
                  </a:lvl1pPr>
                </a:lstStyle>
                <a:p>
                  <a:r>
                    <a:rPr lang="it-IT" sz="1000" dirty="0" smtClean="0"/>
                    <a:t>Prêt pour </a:t>
                  </a:r>
                </a:p>
                <a:p>
                  <a:r>
                    <a:rPr lang="it-IT" sz="1000" dirty="0" smtClean="0"/>
                    <a:t>Le portefeuille</a:t>
                  </a:r>
                  <a:endParaRPr lang="it-IT" sz="1000" dirty="0"/>
                </a:p>
              </p:txBody>
            </p:sp>
          </p:grpSp>
          <p:cxnSp>
            <p:nvCxnSpPr>
              <p:cNvPr id="54" name="Connettore 1 53"/>
              <p:cNvCxnSpPr/>
              <p:nvPr/>
            </p:nvCxnSpPr>
            <p:spPr>
              <a:xfrm>
                <a:off x="5111333" y="3501008"/>
                <a:ext cx="24970" cy="2985523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61"/>
              <p:cNvSpPr txBox="1"/>
              <p:nvPr/>
            </p:nvSpPr>
            <p:spPr>
              <a:xfrm>
                <a:off x="129568" y="5500981"/>
                <a:ext cx="1387233" cy="23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pPr algn="ctr"/>
                <a:r>
                  <a:rPr lang="it-IT" sz="1200" dirty="0" smtClean="0">
                    <a:solidFill>
                      <a:schemeClr val="bg1"/>
                    </a:solidFill>
                    <a:latin typeface="Komika Title"/>
                    <a:cs typeface="Komika Title"/>
                  </a:rPr>
                  <a:t>Bulles d’Innovation</a:t>
                </a:r>
                <a:endParaRPr lang="it-IT" sz="1200" dirty="0">
                  <a:solidFill>
                    <a:schemeClr val="bg1"/>
                  </a:solidFill>
                  <a:latin typeface="Komika Title"/>
                  <a:cs typeface="Komika Title"/>
                </a:endParaRPr>
              </a:p>
            </p:txBody>
          </p:sp>
          <p:cxnSp>
            <p:nvCxnSpPr>
              <p:cNvPr id="63" name="Connettore 1 62"/>
              <p:cNvCxnSpPr/>
              <p:nvPr/>
            </p:nvCxnSpPr>
            <p:spPr>
              <a:xfrm flipV="1">
                <a:off x="107504" y="5517232"/>
                <a:ext cx="5112568" cy="12303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Nuvola 63"/>
              <p:cNvSpPr/>
              <p:nvPr/>
            </p:nvSpPr>
            <p:spPr bwMode="auto">
              <a:xfrm>
                <a:off x="251520" y="5949280"/>
                <a:ext cx="576064" cy="360040"/>
              </a:xfrm>
              <a:prstGeom prst="cloud">
                <a:avLst/>
              </a:prstGeom>
              <a:solidFill>
                <a:srgbClr val="0BCF72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rebuchet MS" pitchFamily="34" charset="0"/>
                  </a:rPr>
                  <a:t>  </a:t>
                </a:r>
              </a:p>
            </p:txBody>
          </p:sp>
          <p:sp>
            <p:nvSpPr>
              <p:cNvPr id="65" name="Nuvola 64"/>
              <p:cNvSpPr/>
              <p:nvPr/>
            </p:nvSpPr>
            <p:spPr bwMode="auto">
              <a:xfrm>
                <a:off x="403920" y="6101680"/>
                <a:ext cx="576064" cy="360040"/>
              </a:xfrm>
              <a:prstGeom prst="cloud">
                <a:avLst/>
              </a:prstGeom>
              <a:solidFill>
                <a:srgbClr val="0BCF72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rebuchet MS" pitchFamily="34" charset="0"/>
                  </a:rPr>
                  <a:t>  </a:t>
                </a:r>
              </a:p>
            </p:txBody>
          </p:sp>
          <p:sp>
            <p:nvSpPr>
              <p:cNvPr id="66" name="Nuvola 65"/>
              <p:cNvSpPr/>
              <p:nvPr/>
            </p:nvSpPr>
            <p:spPr bwMode="auto">
              <a:xfrm>
                <a:off x="556320" y="6254080"/>
                <a:ext cx="576064" cy="360040"/>
              </a:xfrm>
              <a:prstGeom prst="cloud">
                <a:avLst/>
              </a:prstGeom>
              <a:solidFill>
                <a:srgbClr val="0BCF72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rebuchet MS" pitchFamily="34" charset="0"/>
                  </a:rPr>
                  <a:t>  </a:t>
                </a:r>
              </a:p>
            </p:txBody>
          </p:sp>
        </p:grpSp>
        <p:sp>
          <p:nvSpPr>
            <p:cNvPr id="67" name="CasellaDiTesto 66"/>
            <p:cNvSpPr txBox="1"/>
            <p:nvPr/>
          </p:nvSpPr>
          <p:spPr>
            <a:xfrm>
              <a:off x="4283968" y="2497461"/>
              <a:ext cx="300886" cy="219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400" dirty="0">
                  <a:solidFill>
                    <a:srgbClr val="0000FF"/>
                  </a:solidFill>
                  <a:latin typeface="Komika Title"/>
                  <a:cs typeface="Komika Title"/>
                </a:rPr>
                <a:t>4</a:t>
              </a:r>
            </a:p>
          </p:txBody>
        </p:sp>
      </p:grpSp>
      <p:sp>
        <p:nvSpPr>
          <p:cNvPr id="61" name="CasellaDiTesto 60"/>
          <p:cNvSpPr txBox="1"/>
          <p:nvPr/>
        </p:nvSpPr>
        <p:spPr>
          <a:xfrm>
            <a:off x="224425" y="1"/>
            <a:ext cx="26869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Pre-</a:t>
            </a:r>
            <a:r>
              <a:rPr lang="en-US" sz="2600" dirty="0" err="1" smtClean="0">
                <a:solidFill>
                  <a:schemeClr val="tx1"/>
                </a:solidFill>
              </a:rPr>
              <a:t>portefeuille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76" y="151873"/>
            <a:ext cx="9649072" cy="5563127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34" name="Gruppo 33"/>
          <p:cNvGrpSpPr/>
          <p:nvPr/>
        </p:nvGrpSpPr>
        <p:grpSpPr>
          <a:xfrm>
            <a:off x="147030" y="988030"/>
            <a:ext cx="670930" cy="691966"/>
            <a:chOff x="285497" y="81670"/>
            <a:chExt cx="1391338" cy="808400"/>
          </a:xfrm>
        </p:grpSpPr>
        <p:pic>
          <p:nvPicPr>
            <p:cNvPr id="36" name="Immagine 35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285497" y="346301"/>
              <a:ext cx="1313732" cy="431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Porte-</a:t>
              </a:r>
              <a:br>
                <a:rPr lang="it-IT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</a:br>
              <a:r>
                <a:rPr lang="it-IT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feuille</a:t>
              </a:r>
              <a:endParaRPr lang="it-IT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0" name="Connettore 1 39"/>
          <p:cNvCxnSpPr/>
          <p:nvPr/>
        </p:nvCxnSpPr>
        <p:spPr>
          <a:xfrm flipH="1">
            <a:off x="899597" y="1020374"/>
            <a:ext cx="1" cy="262317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H="1">
            <a:off x="4146206" y="277213"/>
            <a:ext cx="59511" cy="5011195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179517" y="1717374"/>
            <a:ext cx="8586323" cy="1331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uppo 45"/>
          <p:cNvGrpSpPr/>
          <p:nvPr/>
        </p:nvGrpSpPr>
        <p:grpSpPr>
          <a:xfrm>
            <a:off x="912963" y="982786"/>
            <a:ext cx="826083" cy="691966"/>
            <a:chOff x="6621038" y="102742"/>
            <a:chExt cx="1591199" cy="808400"/>
          </a:xfrm>
        </p:grpSpPr>
        <p:pic>
          <p:nvPicPr>
            <p:cNvPr id="47" name="Immagine 4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48" name="CasellaDiTesto 47"/>
            <p:cNvSpPr txBox="1"/>
            <p:nvPr/>
          </p:nvSpPr>
          <p:spPr>
            <a:xfrm>
              <a:off x="6640104" y="459252"/>
              <a:ext cx="1518391" cy="287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00" dirty="0" err="1" smtClean="0"/>
                <a:t>backlog</a:t>
              </a:r>
              <a:endParaRPr lang="it-IT" sz="1000" dirty="0"/>
            </a:p>
          </p:txBody>
        </p:sp>
      </p:grpSp>
      <p:cxnSp>
        <p:nvCxnSpPr>
          <p:cNvPr id="49" name="Connettore 1 48"/>
          <p:cNvCxnSpPr/>
          <p:nvPr/>
        </p:nvCxnSpPr>
        <p:spPr>
          <a:xfrm flipH="1">
            <a:off x="1735020" y="965012"/>
            <a:ext cx="28668" cy="26785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flipH="1">
            <a:off x="3059837" y="997296"/>
            <a:ext cx="19249" cy="2616024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uppo 53"/>
          <p:cNvGrpSpPr/>
          <p:nvPr/>
        </p:nvGrpSpPr>
        <p:grpSpPr>
          <a:xfrm>
            <a:off x="3052604" y="980151"/>
            <a:ext cx="1111199" cy="691966"/>
            <a:chOff x="6541980" y="102742"/>
            <a:chExt cx="1428142" cy="808400"/>
          </a:xfrm>
        </p:grpSpPr>
        <p:pic>
          <p:nvPicPr>
            <p:cNvPr id="55" name="Immagine 54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64" y="102742"/>
              <a:ext cx="1396151" cy="808400"/>
            </a:xfrm>
            <a:prstGeom prst="rect">
              <a:avLst/>
            </a:prstGeom>
          </p:spPr>
        </p:pic>
        <p:sp>
          <p:nvSpPr>
            <p:cNvPr id="56" name="CasellaDiTesto 55"/>
            <p:cNvSpPr txBox="1"/>
            <p:nvPr/>
          </p:nvSpPr>
          <p:spPr>
            <a:xfrm>
              <a:off x="6541980" y="469825"/>
              <a:ext cx="1428142" cy="287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000" dirty="0" smtClean="0"/>
                <a:t>APPRObation</a:t>
              </a:r>
              <a:endParaRPr lang="it-IT" sz="1000" dirty="0"/>
            </a:p>
          </p:txBody>
        </p:sp>
      </p:grpSp>
      <p:sp>
        <p:nvSpPr>
          <p:cNvPr id="58" name="CasellaDiTesto 57"/>
          <p:cNvSpPr txBox="1"/>
          <p:nvPr/>
        </p:nvSpPr>
        <p:spPr>
          <a:xfrm>
            <a:off x="1187624" y="105730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rgbClr val="0000FF"/>
                </a:solidFill>
                <a:latin typeface="Komika Title"/>
                <a:cs typeface="Komika Title"/>
              </a:rPr>
              <a:t>10</a:t>
            </a:r>
            <a:endParaRPr lang="it-IT" sz="1200" dirty="0">
              <a:solidFill>
                <a:srgbClr val="0000FF"/>
              </a:solidFill>
              <a:latin typeface="Komika Title"/>
              <a:cs typeface="Komika Title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766566" y="981468"/>
            <a:ext cx="1330592" cy="691967"/>
            <a:chOff x="3471136" y="1177762"/>
            <a:chExt cx="1569430" cy="830360"/>
          </a:xfrm>
        </p:grpSpPr>
        <p:grpSp>
          <p:nvGrpSpPr>
            <p:cNvPr id="50" name="Gruppo 49"/>
            <p:cNvGrpSpPr/>
            <p:nvPr/>
          </p:nvGrpSpPr>
          <p:grpSpPr>
            <a:xfrm>
              <a:off x="3471136" y="1177762"/>
              <a:ext cx="1569430" cy="830360"/>
              <a:chOff x="6438060" y="102742"/>
              <a:chExt cx="2523699" cy="808400"/>
            </a:xfrm>
          </p:grpSpPr>
          <p:pic>
            <p:nvPicPr>
              <p:cNvPr id="51" name="Immagine 50" descr="short-title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8060" y="102742"/>
                <a:ext cx="2452910" cy="808400"/>
              </a:xfrm>
              <a:prstGeom prst="rect">
                <a:avLst/>
              </a:prstGeom>
            </p:spPr>
          </p:pic>
          <p:sp>
            <p:nvSpPr>
              <p:cNvPr id="52" name="CasellaDiTesto 51"/>
              <p:cNvSpPr txBox="1"/>
              <p:nvPr/>
            </p:nvSpPr>
            <p:spPr>
              <a:xfrm>
                <a:off x="6449802" y="333235"/>
                <a:ext cx="2511957" cy="431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000000"/>
                    </a:solidFill>
                    <a:latin typeface="Komika Title - Axis"/>
                    <a:cs typeface="Komika Title - Axis"/>
                  </a:defRPr>
                </a:lvl1pPr>
              </a:lstStyle>
              <a:p>
                <a:pPr algn="ctr"/>
                <a:r>
                  <a:rPr lang="it-IT" sz="900" dirty="0" smtClean="0"/>
                  <a:t>Analyse Business </a:t>
                </a:r>
                <a:br>
                  <a:rPr lang="it-IT" sz="900" dirty="0" smtClean="0"/>
                </a:br>
                <a:r>
                  <a:rPr lang="it-IT" sz="900" dirty="0" smtClean="0"/>
                  <a:t>et technique</a:t>
                </a:r>
                <a:endParaRPr lang="it-IT" sz="900" dirty="0"/>
              </a:p>
            </p:txBody>
          </p:sp>
        </p:grpSp>
        <p:sp>
          <p:nvSpPr>
            <p:cNvPr id="59" name="CasellaDiTesto 58"/>
            <p:cNvSpPr txBox="1"/>
            <p:nvPr/>
          </p:nvSpPr>
          <p:spPr>
            <a:xfrm>
              <a:off x="4093443" y="1196752"/>
              <a:ext cx="308569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200" dirty="0">
                  <a:solidFill>
                    <a:srgbClr val="0000FF"/>
                  </a:solidFill>
                  <a:latin typeface="Komika Title"/>
                  <a:cs typeface="Komika Title"/>
                </a:rPr>
                <a:t>7</a:t>
              </a:r>
            </a:p>
          </p:txBody>
        </p:sp>
      </p:grpSp>
      <p:sp>
        <p:nvSpPr>
          <p:cNvPr id="68" name="CasellaDiTesto 67"/>
          <p:cNvSpPr txBox="1"/>
          <p:nvPr/>
        </p:nvSpPr>
        <p:spPr>
          <a:xfrm>
            <a:off x="3491880" y="99729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400" dirty="0">
                <a:solidFill>
                  <a:srgbClr val="0000FF"/>
                </a:solidFill>
                <a:latin typeface="Komika Title"/>
                <a:cs typeface="Komika Title"/>
              </a:rPr>
              <a:t>5</a:t>
            </a:r>
          </a:p>
        </p:txBody>
      </p:sp>
      <p:cxnSp>
        <p:nvCxnSpPr>
          <p:cNvPr id="103" name="Connettore 1 102"/>
          <p:cNvCxnSpPr/>
          <p:nvPr/>
        </p:nvCxnSpPr>
        <p:spPr>
          <a:xfrm flipH="1">
            <a:off x="8241359" y="1057300"/>
            <a:ext cx="8847" cy="421534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CasellaDiTesto 113"/>
          <p:cNvSpPr txBox="1"/>
          <p:nvPr/>
        </p:nvSpPr>
        <p:spPr>
          <a:xfrm>
            <a:off x="3419872" y="2497462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OK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1708240" y="1730689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2390359" y="173068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82" name="Connettore 1 81"/>
          <p:cNvCxnSpPr/>
          <p:nvPr/>
        </p:nvCxnSpPr>
        <p:spPr>
          <a:xfrm>
            <a:off x="179517" y="4477682"/>
            <a:ext cx="8586323" cy="26741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>
            <a:off x="179517" y="3637587"/>
            <a:ext cx="8586323" cy="5958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2339752" y="1713204"/>
            <a:ext cx="0" cy="193034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3267730" y="3106723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Rejeté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144405" y="3657304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Backlog d’URGENCES (WIP)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76312" y="171737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000" dirty="0" smtClean="0">
                <a:solidFill>
                  <a:schemeClr val="bg1"/>
                </a:solidFill>
                <a:latin typeface="Komika Title"/>
                <a:cs typeface="Komika Title"/>
              </a:rPr>
              <a:t>Estimé</a:t>
            </a:r>
            <a:endParaRPr lang="it-IT" sz="10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373968" y="171629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pPr algn="ctr"/>
            <a:r>
              <a:rPr lang="it-IT" sz="1000" dirty="0" smtClean="0">
                <a:solidFill>
                  <a:schemeClr val="bg1"/>
                </a:solidFill>
                <a:latin typeface="Komika Title"/>
                <a:cs typeface="Komika Title"/>
              </a:rPr>
              <a:t>Estimé</a:t>
            </a:r>
          </a:p>
          <a:p>
            <a:pPr algn="ctr"/>
            <a:r>
              <a:rPr lang="it-IT" sz="1000" dirty="0" smtClean="0">
                <a:solidFill>
                  <a:schemeClr val="bg1"/>
                </a:solidFill>
                <a:latin typeface="Komika Title"/>
                <a:cs typeface="Komika Title"/>
              </a:rPr>
              <a:t>+ VISION</a:t>
            </a:r>
            <a:endParaRPr lang="it-IT" sz="10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61" name="Connettore 1 60"/>
          <p:cNvCxnSpPr/>
          <p:nvPr/>
        </p:nvCxnSpPr>
        <p:spPr>
          <a:xfrm>
            <a:off x="467544" y="1717374"/>
            <a:ext cx="0" cy="1930343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o 61"/>
          <p:cNvGrpSpPr/>
          <p:nvPr/>
        </p:nvGrpSpPr>
        <p:grpSpPr>
          <a:xfrm>
            <a:off x="949320" y="457233"/>
            <a:ext cx="792088" cy="540060"/>
            <a:chOff x="6660232" y="3140968"/>
            <a:chExt cx="504056" cy="432048"/>
          </a:xfrm>
        </p:grpSpPr>
        <p:sp>
          <p:nvSpPr>
            <p:cNvPr id="63" name="Triangolo isoscele 62"/>
            <p:cNvSpPr/>
            <p:nvPr/>
          </p:nvSpPr>
          <p:spPr bwMode="auto">
            <a:xfrm>
              <a:off x="6660232" y="3140968"/>
              <a:ext cx="504056" cy="432048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43" b="89894" l="4800" r="96400">
                          <a14:foregroundMark x1="40400" y1="14894" x2="40400" y2="14894"/>
                          <a14:foregroundMark x1="12000" y1="37234" x2="12000" y2="37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32240" y="3284984"/>
              <a:ext cx="383021" cy="288032"/>
            </a:xfrm>
            <a:prstGeom prst="rect">
              <a:avLst/>
            </a:prstGeom>
          </p:spPr>
        </p:pic>
      </p:grpSp>
      <p:grpSp>
        <p:nvGrpSpPr>
          <p:cNvPr id="72" name="Gruppo 71"/>
          <p:cNvGrpSpPr/>
          <p:nvPr/>
        </p:nvGrpSpPr>
        <p:grpSpPr>
          <a:xfrm>
            <a:off x="4211965" y="997295"/>
            <a:ext cx="658983" cy="691966"/>
            <a:chOff x="6551264" y="102742"/>
            <a:chExt cx="832924" cy="808400"/>
          </a:xfrm>
        </p:grpSpPr>
        <p:pic>
          <p:nvPicPr>
            <p:cNvPr id="83" name="Immagine 8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64" y="102742"/>
              <a:ext cx="832924" cy="808400"/>
            </a:xfrm>
            <a:prstGeom prst="rect">
              <a:avLst/>
            </a:prstGeom>
          </p:spPr>
        </p:pic>
        <p:sp>
          <p:nvSpPr>
            <p:cNvPr id="85" name="CasellaDiTesto 84"/>
            <p:cNvSpPr txBox="1"/>
            <p:nvPr/>
          </p:nvSpPr>
          <p:spPr>
            <a:xfrm>
              <a:off x="6730378" y="469825"/>
              <a:ext cx="575823" cy="25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Prêt</a:t>
              </a:r>
              <a:endParaRPr lang="it-IT" sz="800" dirty="0"/>
            </a:p>
          </p:txBody>
        </p:sp>
      </p:grpSp>
      <p:grpSp>
        <p:nvGrpSpPr>
          <p:cNvPr id="87" name="Gruppo 86"/>
          <p:cNvGrpSpPr/>
          <p:nvPr/>
        </p:nvGrpSpPr>
        <p:grpSpPr>
          <a:xfrm>
            <a:off x="4806892" y="997295"/>
            <a:ext cx="784189" cy="691966"/>
            <a:chOff x="6484094" y="102742"/>
            <a:chExt cx="991180" cy="808400"/>
          </a:xfrm>
        </p:grpSpPr>
        <p:pic>
          <p:nvPicPr>
            <p:cNvPr id="89" name="Immagine 88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64" y="102742"/>
              <a:ext cx="832924" cy="808400"/>
            </a:xfrm>
            <a:prstGeom prst="rect">
              <a:avLst/>
            </a:prstGeom>
          </p:spPr>
        </p:pic>
        <p:sp>
          <p:nvSpPr>
            <p:cNvPr id="90" name="CasellaDiTesto 89"/>
            <p:cNvSpPr txBox="1"/>
            <p:nvPr/>
          </p:nvSpPr>
          <p:spPr>
            <a:xfrm>
              <a:off x="6484094" y="484896"/>
              <a:ext cx="991180" cy="242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750" dirty="0" smtClean="0"/>
                <a:t>démarrage</a:t>
              </a:r>
              <a:endParaRPr lang="it-IT" sz="750" dirty="0"/>
            </a:p>
          </p:txBody>
        </p:sp>
      </p:grpSp>
      <p:grpSp>
        <p:nvGrpSpPr>
          <p:cNvPr id="91" name="Gruppo 90"/>
          <p:cNvGrpSpPr/>
          <p:nvPr/>
        </p:nvGrpSpPr>
        <p:grpSpPr>
          <a:xfrm>
            <a:off x="5497345" y="997295"/>
            <a:ext cx="686408" cy="691966"/>
            <a:chOff x="6537646" y="102742"/>
            <a:chExt cx="867585" cy="808400"/>
          </a:xfrm>
        </p:grpSpPr>
        <p:pic>
          <p:nvPicPr>
            <p:cNvPr id="92" name="Immagine 91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64" y="102742"/>
              <a:ext cx="832924" cy="808400"/>
            </a:xfrm>
            <a:prstGeom prst="rect">
              <a:avLst/>
            </a:prstGeom>
          </p:spPr>
        </p:pic>
        <p:sp>
          <p:nvSpPr>
            <p:cNvPr id="93" name="CasellaDiTesto 92"/>
            <p:cNvSpPr txBox="1"/>
            <p:nvPr/>
          </p:nvSpPr>
          <p:spPr>
            <a:xfrm>
              <a:off x="6537646" y="469825"/>
              <a:ext cx="867585" cy="25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En cours</a:t>
              </a:r>
              <a:endParaRPr lang="it-IT" sz="80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6089302" y="997295"/>
            <a:ext cx="798617" cy="691966"/>
            <a:chOff x="6716620" y="102742"/>
            <a:chExt cx="1009417" cy="808400"/>
          </a:xfrm>
        </p:grpSpPr>
        <p:pic>
          <p:nvPicPr>
            <p:cNvPr id="95" name="Immagine 9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144" y="102742"/>
              <a:ext cx="832924" cy="808400"/>
            </a:xfrm>
            <a:prstGeom prst="rect">
              <a:avLst/>
            </a:prstGeom>
          </p:spPr>
        </p:pic>
        <p:sp>
          <p:nvSpPr>
            <p:cNvPr id="100" name="CasellaDiTesto 99"/>
            <p:cNvSpPr txBox="1"/>
            <p:nvPr/>
          </p:nvSpPr>
          <p:spPr>
            <a:xfrm>
              <a:off x="6716620" y="469825"/>
              <a:ext cx="1009417" cy="25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Validation</a:t>
              </a:r>
              <a:endParaRPr lang="it-IT" sz="800" dirty="0"/>
            </a:p>
          </p:txBody>
        </p:sp>
      </p:grpSp>
      <p:grpSp>
        <p:nvGrpSpPr>
          <p:cNvPr id="104" name="Gruppo 103"/>
          <p:cNvGrpSpPr/>
          <p:nvPr/>
        </p:nvGrpSpPr>
        <p:grpSpPr>
          <a:xfrm>
            <a:off x="7524333" y="997295"/>
            <a:ext cx="720080" cy="691966"/>
            <a:chOff x="6634562" y="102742"/>
            <a:chExt cx="832925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562" y="102742"/>
              <a:ext cx="832925" cy="808400"/>
            </a:xfrm>
            <a:prstGeom prst="rect">
              <a:avLst/>
            </a:prstGeom>
          </p:spPr>
        </p:pic>
        <p:sp>
          <p:nvSpPr>
            <p:cNvPr id="108" name="CasellaDiTesto 107"/>
            <p:cNvSpPr txBox="1"/>
            <p:nvPr/>
          </p:nvSpPr>
          <p:spPr>
            <a:xfrm>
              <a:off x="6697474" y="469825"/>
              <a:ext cx="736493" cy="25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Terminé</a:t>
              </a:r>
              <a:endParaRPr lang="it-IT" sz="800" dirty="0"/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8244412" y="997295"/>
            <a:ext cx="751117" cy="691966"/>
            <a:chOff x="6551264" y="102742"/>
            <a:chExt cx="868825" cy="808400"/>
          </a:xfrm>
        </p:grpSpPr>
        <p:pic>
          <p:nvPicPr>
            <p:cNvPr id="110" name="Immagine 109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64" y="102742"/>
              <a:ext cx="832924" cy="808400"/>
            </a:xfrm>
            <a:prstGeom prst="rect">
              <a:avLst/>
            </a:prstGeom>
          </p:spPr>
        </p:pic>
        <p:sp>
          <p:nvSpPr>
            <p:cNvPr id="111" name="CasellaDiTesto 110"/>
            <p:cNvSpPr txBox="1"/>
            <p:nvPr/>
          </p:nvSpPr>
          <p:spPr>
            <a:xfrm>
              <a:off x="6563073" y="469825"/>
              <a:ext cx="857016" cy="395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APPROuvé</a:t>
              </a:r>
              <a:br>
                <a:rPr lang="it-IT" sz="800" dirty="0" smtClean="0"/>
              </a:br>
              <a:r>
                <a:rPr lang="it-IT" sz="800" dirty="0" smtClean="0"/>
                <a:t>et Fermé</a:t>
              </a:r>
              <a:endParaRPr lang="it-IT" sz="800" dirty="0"/>
            </a:p>
          </p:txBody>
        </p:sp>
      </p:grpSp>
      <p:grpSp>
        <p:nvGrpSpPr>
          <p:cNvPr id="112" name="Gruppo 111"/>
          <p:cNvGrpSpPr/>
          <p:nvPr/>
        </p:nvGrpSpPr>
        <p:grpSpPr>
          <a:xfrm>
            <a:off x="6734975" y="997295"/>
            <a:ext cx="803425" cy="691966"/>
            <a:chOff x="6713582" y="102742"/>
            <a:chExt cx="1015493" cy="808400"/>
          </a:xfrm>
        </p:grpSpPr>
        <p:pic>
          <p:nvPicPr>
            <p:cNvPr id="113" name="Immagine 11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144" y="102742"/>
              <a:ext cx="832924" cy="808400"/>
            </a:xfrm>
            <a:prstGeom prst="rect">
              <a:avLst/>
            </a:prstGeom>
          </p:spPr>
        </p:pic>
        <p:sp>
          <p:nvSpPr>
            <p:cNvPr id="115" name="CasellaDiTesto 114"/>
            <p:cNvSpPr txBox="1"/>
            <p:nvPr/>
          </p:nvSpPr>
          <p:spPr>
            <a:xfrm>
              <a:off x="6713582" y="469825"/>
              <a:ext cx="1015493" cy="386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800" dirty="0" smtClean="0"/>
                <a:t>En</a:t>
              </a:r>
              <a:br>
                <a:rPr lang="it-IT" sz="800" dirty="0" smtClean="0"/>
              </a:br>
              <a:r>
                <a:rPr lang="it-IT" sz="750" dirty="0" smtClean="0"/>
                <a:t>Production</a:t>
              </a:r>
              <a:endParaRPr lang="it-IT" sz="750" dirty="0"/>
            </a:p>
          </p:txBody>
        </p:sp>
      </p:grpSp>
      <p:sp>
        <p:nvSpPr>
          <p:cNvPr id="116" name="CasellaDiTesto 115"/>
          <p:cNvSpPr txBox="1"/>
          <p:nvPr/>
        </p:nvSpPr>
        <p:spPr>
          <a:xfrm>
            <a:off x="1835696" y="277214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génération d’idées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117" name="Gruppo 116"/>
          <p:cNvGrpSpPr/>
          <p:nvPr/>
        </p:nvGrpSpPr>
        <p:grpSpPr>
          <a:xfrm>
            <a:off x="3203848" y="457233"/>
            <a:ext cx="792088" cy="540060"/>
            <a:chOff x="6660232" y="3140968"/>
            <a:chExt cx="504056" cy="432048"/>
          </a:xfrm>
        </p:grpSpPr>
        <p:sp>
          <p:nvSpPr>
            <p:cNvPr id="118" name="Triangolo isoscele 117"/>
            <p:cNvSpPr/>
            <p:nvPr/>
          </p:nvSpPr>
          <p:spPr bwMode="auto">
            <a:xfrm>
              <a:off x="6660232" y="3140968"/>
              <a:ext cx="504056" cy="432048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119" name="Immagine 1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043" b="89894" l="4800" r="96400">
                          <a14:foregroundMark x1="40400" y1="14894" x2="40400" y2="14894"/>
                          <a14:foregroundMark x1="12000" y1="37234" x2="12000" y2="37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32240" y="3284984"/>
              <a:ext cx="383021" cy="288032"/>
            </a:xfrm>
            <a:prstGeom prst="rect">
              <a:avLst/>
            </a:prstGeom>
          </p:spPr>
        </p:pic>
      </p:grpSp>
      <p:sp>
        <p:nvSpPr>
          <p:cNvPr id="120" name="CasellaDiTesto 119"/>
          <p:cNvSpPr txBox="1"/>
          <p:nvPr/>
        </p:nvSpPr>
        <p:spPr>
          <a:xfrm>
            <a:off x="5436096" y="277214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Implémentation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5796136" y="45723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>
                <a:solidFill>
                  <a:schemeClr val="bg1"/>
                </a:solidFill>
                <a:latin typeface="Komika Title"/>
                <a:cs typeface="Komika Title"/>
              </a:rPr>
              <a:t>5</a:t>
            </a:r>
          </a:p>
        </p:txBody>
      </p:sp>
      <p:sp>
        <p:nvSpPr>
          <p:cNvPr id="122" name="CasellaDiTesto 121"/>
          <p:cNvSpPr txBox="1"/>
          <p:nvPr/>
        </p:nvSpPr>
        <p:spPr>
          <a:xfrm>
            <a:off x="7729272" y="277214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déploiement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123" name="Connettore 1 122"/>
          <p:cNvCxnSpPr/>
          <p:nvPr/>
        </p:nvCxnSpPr>
        <p:spPr>
          <a:xfrm flipH="1">
            <a:off x="7452325" y="277213"/>
            <a:ext cx="59511" cy="5011195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4" name="Gruppo 123"/>
          <p:cNvGrpSpPr/>
          <p:nvPr/>
        </p:nvGrpSpPr>
        <p:grpSpPr>
          <a:xfrm>
            <a:off x="8244408" y="457233"/>
            <a:ext cx="720080" cy="540060"/>
            <a:chOff x="6660232" y="3140968"/>
            <a:chExt cx="504056" cy="432048"/>
          </a:xfrm>
        </p:grpSpPr>
        <p:sp>
          <p:nvSpPr>
            <p:cNvPr id="125" name="Triangolo isoscele 124"/>
            <p:cNvSpPr/>
            <p:nvPr/>
          </p:nvSpPr>
          <p:spPr bwMode="auto">
            <a:xfrm>
              <a:off x="6660232" y="3140968"/>
              <a:ext cx="504056" cy="432048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126" name="Immagine 12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043" b="89894" l="4800" r="96400">
                          <a14:foregroundMark x1="40400" y1="14894" x2="40400" y2="14894"/>
                          <a14:foregroundMark x1="12000" y1="37234" x2="12000" y2="37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32240" y="3284984"/>
              <a:ext cx="383021" cy="288032"/>
            </a:xfrm>
            <a:prstGeom prst="rect">
              <a:avLst/>
            </a:prstGeom>
          </p:spPr>
        </p:pic>
      </p:grpSp>
      <p:cxnSp>
        <p:nvCxnSpPr>
          <p:cNvPr id="127" name="Connettore 1 126"/>
          <p:cNvCxnSpPr/>
          <p:nvPr/>
        </p:nvCxnSpPr>
        <p:spPr>
          <a:xfrm flipV="1">
            <a:off x="3059832" y="3106723"/>
            <a:ext cx="1080120" cy="1294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CasellaDiTesto 127"/>
          <p:cNvSpPr txBox="1"/>
          <p:nvPr/>
        </p:nvSpPr>
        <p:spPr>
          <a:xfrm>
            <a:off x="4139957" y="3637589"/>
            <a:ext cx="1593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URGENCES En cours (WIP)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107509" y="4537689"/>
            <a:ext cx="17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Backlog d’Opérations (WIP)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30" name="CasellaDiTesto 129"/>
          <p:cNvSpPr txBox="1"/>
          <p:nvPr/>
        </p:nvSpPr>
        <p:spPr>
          <a:xfrm>
            <a:off x="4139952" y="4477682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Operations En cours (WIP)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131" name="Connettore 1 130"/>
          <p:cNvCxnSpPr/>
          <p:nvPr/>
        </p:nvCxnSpPr>
        <p:spPr>
          <a:xfrm>
            <a:off x="4860032" y="1084576"/>
            <a:ext cx="0" cy="2072958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1 132"/>
          <p:cNvCxnSpPr/>
          <p:nvPr/>
        </p:nvCxnSpPr>
        <p:spPr>
          <a:xfrm>
            <a:off x="5508104" y="1084576"/>
            <a:ext cx="0" cy="2072958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1 133"/>
          <p:cNvCxnSpPr/>
          <p:nvPr/>
        </p:nvCxnSpPr>
        <p:spPr>
          <a:xfrm>
            <a:off x="6156176" y="1084576"/>
            <a:ext cx="0" cy="2072958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1 134"/>
          <p:cNvCxnSpPr/>
          <p:nvPr/>
        </p:nvCxnSpPr>
        <p:spPr>
          <a:xfrm>
            <a:off x="6804248" y="1084576"/>
            <a:ext cx="0" cy="2072958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6" name="Immagine 135" descr="maintenanc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37689"/>
            <a:ext cx="796390" cy="719666"/>
          </a:xfrm>
          <a:prstGeom prst="rect">
            <a:avLst/>
          </a:prstGeom>
        </p:spPr>
      </p:pic>
      <p:pic>
        <p:nvPicPr>
          <p:cNvPr id="137" name="Immagine 136" descr="projects-group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5" y="2197427"/>
            <a:ext cx="580867" cy="578257"/>
          </a:xfrm>
          <a:prstGeom prst="rect">
            <a:avLst/>
          </a:prstGeom>
        </p:spPr>
      </p:pic>
      <p:pic>
        <p:nvPicPr>
          <p:cNvPr id="138" name="Immagine 137" descr="projects-group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7380"/>
            <a:ext cx="468604" cy="466498"/>
          </a:xfrm>
          <a:prstGeom prst="rect">
            <a:avLst/>
          </a:prstGeom>
        </p:spPr>
      </p:pic>
      <p:pic>
        <p:nvPicPr>
          <p:cNvPr id="139" name="Immagine 138" descr="change-request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97594"/>
            <a:ext cx="787754" cy="736148"/>
          </a:xfrm>
          <a:prstGeom prst="rect">
            <a:avLst/>
          </a:prstGeom>
        </p:spPr>
      </p:pic>
      <p:pic>
        <p:nvPicPr>
          <p:cNvPr id="140" name="Immagine 139" descr="projects-group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2377449"/>
            <a:ext cx="576064" cy="573476"/>
          </a:xfrm>
          <a:prstGeom prst="rect">
            <a:avLst/>
          </a:prstGeom>
        </p:spPr>
      </p:pic>
      <p:sp>
        <p:nvSpPr>
          <p:cNvPr id="97" name="CasellaDiTesto 96"/>
          <p:cNvSpPr txBox="1"/>
          <p:nvPr/>
        </p:nvSpPr>
        <p:spPr>
          <a:xfrm>
            <a:off x="3169390" y="171737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pPr algn="ctr"/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Bulle 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d’Innovation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8" name="Nuvola 97"/>
          <p:cNvSpPr/>
          <p:nvPr/>
        </p:nvSpPr>
        <p:spPr bwMode="auto">
          <a:xfrm>
            <a:off x="3275856" y="2137420"/>
            <a:ext cx="576064" cy="300033"/>
          </a:xfrm>
          <a:prstGeom prst="cloud">
            <a:avLst/>
          </a:prstGeom>
          <a:solidFill>
            <a:srgbClr val="0BCF72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rebuchet MS" pitchFamily="34" charset="0"/>
              </a:rPr>
              <a:t>  </a:t>
            </a:r>
          </a:p>
        </p:txBody>
      </p:sp>
      <p:cxnSp>
        <p:nvCxnSpPr>
          <p:cNvPr id="99" name="Connettore 1 98"/>
          <p:cNvCxnSpPr/>
          <p:nvPr/>
        </p:nvCxnSpPr>
        <p:spPr>
          <a:xfrm flipV="1">
            <a:off x="3059832" y="2484517"/>
            <a:ext cx="1080120" cy="1294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00"/>
          <p:cNvCxnSpPr/>
          <p:nvPr/>
        </p:nvCxnSpPr>
        <p:spPr>
          <a:xfrm>
            <a:off x="4211960" y="3157533"/>
            <a:ext cx="324036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/>
          <p:cNvSpPr txBox="1"/>
          <p:nvPr/>
        </p:nvSpPr>
        <p:spPr>
          <a:xfrm>
            <a:off x="4283973" y="3217542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200" dirty="0" smtClean="0">
                <a:solidFill>
                  <a:schemeClr val="bg1"/>
                </a:solidFill>
                <a:latin typeface="Komika Title"/>
                <a:cs typeface="Komika Title"/>
              </a:rPr>
              <a:t>incubateur</a:t>
            </a:r>
            <a:endParaRPr lang="it-IT" sz="1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6364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3" y="3880807"/>
            <a:ext cx="440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Temps de </a:t>
            </a:r>
            <a:r>
              <a:rPr lang="en-US" sz="3600" dirty="0" err="1" smtClean="0">
                <a:solidFill>
                  <a:schemeClr val="tx1"/>
                </a:solidFill>
              </a:rPr>
              <a:t>traversée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21906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4039643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206038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66" y="159810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82149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161372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7903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0" y="1694318"/>
            <a:ext cx="354362" cy="621080"/>
          </a:xfrm>
          <a:prstGeom prst="rect">
            <a:avLst/>
          </a:prstGeom>
        </p:spPr>
      </p:pic>
      <p:grpSp>
        <p:nvGrpSpPr>
          <p:cNvPr id="5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9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0" y="1694318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 flipH="1">
            <a:off x="354541" y="403341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>
            <a:off x="8685186" y="334453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413724" y="4387264"/>
            <a:ext cx="8221672" cy="859994"/>
            <a:chOff x="413724" y="4069773"/>
            <a:chExt cx="8221672" cy="85999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" name="Freccia sinistra 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0" name="Freccia sinistra 59"/>
            <p:cNvSpPr/>
            <p:nvPr/>
          </p:nvSpPr>
          <p:spPr>
            <a:xfrm rot="10800000">
              <a:off x="4855704" y="4073827"/>
              <a:ext cx="3779692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2643732" y="4286132"/>
              <a:ext cx="3614139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traversée complet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grpSp>
        <p:nvGrpSpPr>
          <p:cNvPr id="6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2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59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0" y="1694318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 flipH="1">
            <a:off x="354541" y="403341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>
            <a:off x="8685186" y="334453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413724" y="4387264"/>
            <a:ext cx="8264658" cy="864709"/>
            <a:chOff x="413724" y="4069773"/>
            <a:chExt cx="8264658" cy="864709"/>
          </a:xfrm>
          <a:solidFill>
            <a:srgbClr val="8EB4E3"/>
          </a:solidFill>
        </p:grpSpPr>
        <p:sp>
          <p:nvSpPr>
            <p:cNvPr id="2" name="Freccia sinistra 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0" name="Freccia sinistra 59"/>
            <p:cNvSpPr/>
            <p:nvPr/>
          </p:nvSpPr>
          <p:spPr>
            <a:xfrm rot="10800000">
              <a:off x="4855704" y="4070482"/>
              <a:ext cx="3822678" cy="86400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3051605" y="4284190"/>
              <a:ext cx="229421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traversée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2068619" y="3500578"/>
            <a:ext cx="5000261" cy="859994"/>
            <a:chOff x="413724" y="4069773"/>
            <a:chExt cx="8221672" cy="859994"/>
          </a:xfrm>
          <a:solidFill>
            <a:srgbClr val="CCCC00"/>
          </a:solidFill>
        </p:grpSpPr>
        <p:sp>
          <p:nvSpPr>
            <p:cNvPr id="62" name="Freccia sinistra 6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3" name="Freccia sinistra 62"/>
            <p:cNvSpPr/>
            <p:nvPr/>
          </p:nvSpPr>
          <p:spPr>
            <a:xfrm rot="10800000">
              <a:off x="4855704" y="4073827"/>
              <a:ext cx="3779692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974049" y="4290428"/>
              <a:ext cx="6710790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cycle du développement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grpSp>
        <p:nvGrpSpPr>
          <p:cNvPr id="65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9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640115"/>
              <a:ext cx="3811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800" dirty="0" smtClean="0"/>
                <a:t>Dev.</a:t>
              </a:r>
              <a:endParaRPr lang="it-IT" sz="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26899" y="37235"/>
            <a:ext cx="556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6000" dirty="0" smtClean="0">
                <a:solidFill>
                  <a:srgbClr val="FF0000"/>
                </a:solidFill>
                <a:latin typeface="Komika Title"/>
                <a:cs typeface="Komika Title"/>
              </a:rPr>
              <a:t>3</a:t>
            </a:r>
            <a:endParaRPr lang="it-IT" sz="60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0" y="1694318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 flipH="1">
            <a:off x="354541" y="403341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>
            <a:off x="8685186" y="334453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4581000" y="888178"/>
            <a:ext cx="1233030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LIMITE WIP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8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7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8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grpSp>
        <p:nvGrpSpPr>
          <p:cNvPr id="8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grpSp>
        <p:nvGrpSpPr>
          <p:cNvPr id="84" name="Gruppo 58"/>
          <p:cNvGrpSpPr/>
          <p:nvPr/>
        </p:nvGrpSpPr>
        <p:grpSpPr>
          <a:xfrm>
            <a:off x="2068619" y="3500578"/>
            <a:ext cx="5000261" cy="859994"/>
            <a:chOff x="413724" y="4069773"/>
            <a:chExt cx="8221672" cy="859994"/>
          </a:xfrm>
          <a:solidFill>
            <a:srgbClr val="CCCC00"/>
          </a:solidFill>
        </p:grpSpPr>
        <p:sp>
          <p:nvSpPr>
            <p:cNvPr id="85" name="Freccia sinistra 6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86" name="Freccia sinistra 62"/>
            <p:cNvSpPr/>
            <p:nvPr/>
          </p:nvSpPr>
          <p:spPr>
            <a:xfrm rot="10800000">
              <a:off x="4855704" y="4073827"/>
              <a:ext cx="3779692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87" name="CasellaDiTesto 60"/>
            <p:cNvSpPr txBox="1"/>
            <p:nvPr/>
          </p:nvSpPr>
          <p:spPr>
            <a:xfrm>
              <a:off x="974049" y="4290428"/>
              <a:ext cx="6710790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cycle du développement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grpSp>
        <p:nvGrpSpPr>
          <p:cNvPr id="58" name="Gruppo 2"/>
          <p:cNvGrpSpPr/>
          <p:nvPr/>
        </p:nvGrpSpPr>
        <p:grpSpPr>
          <a:xfrm>
            <a:off x="413724" y="4387264"/>
            <a:ext cx="8264658" cy="864709"/>
            <a:chOff x="413724" y="4069773"/>
            <a:chExt cx="8264658" cy="864709"/>
          </a:xfrm>
          <a:solidFill>
            <a:srgbClr val="8EB4E3"/>
          </a:solidFill>
        </p:grpSpPr>
        <p:sp>
          <p:nvSpPr>
            <p:cNvPr id="59" name="Freccia sinistra 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1" name="Freccia sinistra 59"/>
            <p:cNvSpPr/>
            <p:nvPr/>
          </p:nvSpPr>
          <p:spPr>
            <a:xfrm rot="10800000">
              <a:off x="4855704" y="4070482"/>
              <a:ext cx="3822678" cy="86400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2" name="CasellaDiTesto 57"/>
            <p:cNvSpPr txBox="1"/>
            <p:nvPr/>
          </p:nvSpPr>
          <p:spPr>
            <a:xfrm>
              <a:off x="3051605" y="4284190"/>
              <a:ext cx="229421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traversée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0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57150" cmpd="sng">
            <a:solidFill>
              <a:srgbClr val="A1B9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9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640115"/>
              <a:ext cx="3811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800" dirty="0" smtClean="0"/>
                <a:t>Dev.</a:t>
              </a:r>
              <a:endParaRPr lang="it-IT" sz="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10" y="1256096"/>
            <a:ext cx="1531665" cy="1398846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26899" y="37235"/>
            <a:ext cx="556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6000" dirty="0" smtClean="0">
                <a:solidFill>
                  <a:srgbClr val="FF0000"/>
                </a:solidFill>
                <a:latin typeface="Komika Title"/>
                <a:cs typeface="Komika Title"/>
              </a:rPr>
              <a:t>3</a:t>
            </a:r>
            <a:endParaRPr lang="it-IT" sz="60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96" y="2622821"/>
            <a:ext cx="1531665" cy="1398846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76" y="2589304"/>
            <a:ext cx="734911" cy="1318753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27" y="1126667"/>
            <a:ext cx="751423" cy="1316997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 flipH="1">
            <a:off x="354541" y="403341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>
            <a:off x="8685186" y="334453"/>
            <a:ext cx="27438" cy="4909232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7275012" y="2427572"/>
            <a:ext cx="138691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2 en Tests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8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grpSp>
        <p:nvGrpSpPr>
          <p:cNvPr id="7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5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grpSp>
        <p:nvGrpSpPr>
          <p:cNvPr id="81" name="Gruppo 58"/>
          <p:cNvGrpSpPr/>
          <p:nvPr/>
        </p:nvGrpSpPr>
        <p:grpSpPr>
          <a:xfrm>
            <a:off x="2068619" y="3500578"/>
            <a:ext cx="5000261" cy="859994"/>
            <a:chOff x="413724" y="4069773"/>
            <a:chExt cx="8221672" cy="859994"/>
          </a:xfrm>
          <a:solidFill>
            <a:srgbClr val="CCCC00"/>
          </a:solidFill>
        </p:grpSpPr>
        <p:sp>
          <p:nvSpPr>
            <p:cNvPr id="82" name="Freccia sinistra 6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83" name="Freccia sinistra 62"/>
            <p:cNvSpPr/>
            <p:nvPr/>
          </p:nvSpPr>
          <p:spPr>
            <a:xfrm rot="10800000">
              <a:off x="4855704" y="4073827"/>
              <a:ext cx="3779692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84" name="CasellaDiTesto 60"/>
            <p:cNvSpPr txBox="1"/>
            <p:nvPr/>
          </p:nvSpPr>
          <p:spPr>
            <a:xfrm>
              <a:off x="974049" y="4290428"/>
              <a:ext cx="6710790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cycle du développement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grpSp>
        <p:nvGrpSpPr>
          <p:cNvPr id="58" name="Gruppo 2"/>
          <p:cNvGrpSpPr/>
          <p:nvPr/>
        </p:nvGrpSpPr>
        <p:grpSpPr>
          <a:xfrm>
            <a:off x="413724" y="4387264"/>
            <a:ext cx="8264658" cy="864709"/>
            <a:chOff x="413724" y="4069773"/>
            <a:chExt cx="8264658" cy="864709"/>
          </a:xfrm>
          <a:solidFill>
            <a:srgbClr val="8EB4E3"/>
          </a:solidFill>
        </p:grpSpPr>
        <p:sp>
          <p:nvSpPr>
            <p:cNvPr id="59" name="Freccia sinistra 1"/>
            <p:cNvSpPr/>
            <p:nvPr/>
          </p:nvSpPr>
          <p:spPr>
            <a:xfrm>
              <a:off x="413724" y="4069773"/>
              <a:ext cx="3280918" cy="85594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1" name="Freccia sinistra 59"/>
            <p:cNvSpPr/>
            <p:nvPr/>
          </p:nvSpPr>
          <p:spPr>
            <a:xfrm rot="10800000">
              <a:off x="4855704" y="4070482"/>
              <a:ext cx="3822678" cy="864000"/>
            </a:xfrm>
            <a:prstGeom prst="leftArrow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62" name="CasellaDiTesto 57"/>
            <p:cNvSpPr txBox="1"/>
            <p:nvPr/>
          </p:nvSpPr>
          <p:spPr>
            <a:xfrm>
              <a:off x="3051605" y="4284190"/>
              <a:ext cx="229421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22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traversée</a:t>
              </a:r>
              <a:endParaRPr lang="it-IT" sz="22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6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66657" y="5314890"/>
            <a:ext cx="535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Dessinez</a:t>
            </a:r>
            <a:r>
              <a:rPr lang="en-US" sz="1800" dirty="0" smtClean="0">
                <a:solidFill>
                  <a:schemeClr val="tx1"/>
                </a:solidFill>
              </a:rPr>
              <a:t>-les </a:t>
            </a:r>
            <a:r>
              <a:rPr lang="en-US" sz="1800" dirty="0" err="1" smtClean="0">
                <a:solidFill>
                  <a:schemeClr val="tx1"/>
                </a:solidFill>
              </a:rPr>
              <a:t>dans</a:t>
            </a:r>
            <a:r>
              <a:rPr lang="en-US" sz="1800" dirty="0" smtClean="0">
                <a:solidFill>
                  <a:schemeClr val="tx1"/>
                </a:solidFill>
              </a:rPr>
              <a:t> un </a:t>
            </a:r>
            <a:r>
              <a:rPr lang="en-US" sz="1800" dirty="0" err="1" smtClean="0">
                <a:solidFill>
                  <a:schemeClr val="tx1"/>
                </a:solidFill>
              </a:rPr>
              <a:t>diagramme</a:t>
            </a:r>
            <a:r>
              <a:rPr lang="en-US" sz="1800" dirty="0" smtClean="0">
                <a:solidFill>
                  <a:schemeClr val="tx1"/>
                </a:solidFill>
              </a:rPr>
              <a:t> de flux </a:t>
            </a:r>
            <a:r>
              <a:rPr lang="en-US" sz="1800" dirty="0" err="1" smtClean="0">
                <a:solidFill>
                  <a:schemeClr val="tx1"/>
                </a:solidFill>
              </a:rPr>
              <a:t>cumulé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Immagine 7" descr="Screen Shot 2013-04-23 at 6.4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0" y="336742"/>
            <a:ext cx="6817629" cy="46662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19885" y="481061"/>
            <a:ext cx="288644" cy="259772"/>
          </a:xfrm>
          <a:prstGeom prst="rect">
            <a:avLst/>
          </a:prstGeom>
          <a:solidFill>
            <a:srgbClr val="E1EB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108720" y="941339"/>
            <a:ext cx="288644" cy="2597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118342" y="1364673"/>
            <a:ext cx="288644" cy="2597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478844" y="425250"/>
            <a:ext cx="817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 faire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06167" y="9240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En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cours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06168" y="130886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Terminé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creen Shot 2013-04-23 at 6.4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0" y="336742"/>
            <a:ext cx="6817629" cy="46662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19885" y="481061"/>
            <a:ext cx="288644" cy="259772"/>
          </a:xfrm>
          <a:prstGeom prst="rect">
            <a:avLst/>
          </a:prstGeom>
          <a:solidFill>
            <a:srgbClr val="E1EB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108720" y="941339"/>
            <a:ext cx="288644" cy="2597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118342" y="1364673"/>
            <a:ext cx="288644" cy="2597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478844" y="425250"/>
            <a:ext cx="817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 faire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06167" y="9240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En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cours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06168" y="130886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Terminé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39714" y="4973289"/>
            <a:ext cx="1206985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pPr algn="ctr"/>
            <a:r>
              <a:rPr lang="it-IT" sz="20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Temps </a:t>
            </a:r>
            <a:endParaRPr lang="it-IT" sz="20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19757" y="1807910"/>
            <a:ext cx="1065346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pPr algn="ctr"/>
            <a:r>
              <a:rPr lang="it-IT" sz="20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Eléments</a:t>
            </a:r>
            <a:endParaRPr lang="it-IT" sz="20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7" name="CasellaDiTesto 4"/>
          <p:cNvSpPr txBox="1"/>
          <p:nvPr/>
        </p:nvSpPr>
        <p:spPr>
          <a:xfrm>
            <a:off x="966657" y="5314890"/>
            <a:ext cx="535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Dessinez</a:t>
            </a:r>
            <a:r>
              <a:rPr lang="en-US" sz="1800" dirty="0" smtClean="0">
                <a:solidFill>
                  <a:schemeClr val="tx1"/>
                </a:solidFill>
              </a:rPr>
              <a:t>-les </a:t>
            </a:r>
            <a:r>
              <a:rPr lang="en-US" sz="1800" dirty="0" err="1" smtClean="0">
                <a:solidFill>
                  <a:schemeClr val="tx1"/>
                </a:solidFill>
              </a:rPr>
              <a:t>dans</a:t>
            </a:r>
            <a:r>
              <a:rPr lang="en-US" sz="1800" dirty="0" smtClean="0">
                <a:solidFill>
                  <a:schemeClr val="tx1"/>
                </a:solidFill>
              </a:rPr>
              <a:t> un </a:t>
            </a:r>
            <a:r>
              <a:rPr lang="en-US" sz="1800" dirty="0" err="1" smtClean="0">
                <a:solidFill>
                  <a:schemeClr val="tx1"/>
                </a:solidFill>
              </a:rPr>
              <a:t>diagramme</a:t>
            </a:r>
            <a:r>
              <a:rPr lang="en-US" sz="1800" dirty="0" smtClean="0">
                <a:solidFill>
                  <a:schemeClr val="tx1"/>
                </a:solidFill>
              </a:rPr>
              <a:t> de flux </a:t>
            </a:r>
            <a:r>
              <a:rPr lang="en-US" sz="1800" dirty="0" err="1" smtClean="0">
                <a:solidFill>
                  <a:schemeClr val="tx1"/>
                </a:solidFill>
              </a:rPr>
              <a:t>cumulé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creen Shot 2013-04-23 at 6.4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0" y="336742"/>
            <a:ext cx="6817629" cy="46662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19885" y="481061"/>
            <a:ext cx="288644" cy="259772"/>
          </a:xfrm>
          <a:prstGeom prst="rect">
            <a:avLst/>
          </a:prstGeom>
          <a:solidFill>
            <a:srgbClr val="E1EB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108720" y="941339"/>
            <a:ext cx="288644" cy="2597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118342" y="1364673"/>
            <a:ext cx="288644" cy="2597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478844" y="425250"/>
            <a:ext cx="817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 faire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06167" y="9240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En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cours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06168" y="130886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Terminé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964046" y="1785510"/>
            <a:ext cx="2126345" cy="861916"/>
            <a:chOff x="413724" y="3998056"/>
            <a:chExt cx="8221672" cy="1000547"/>
          </a:xfrm>
          <a:solidFill>
            <a:srgbClr val="CCCC00"/>
          </a:solidFill>
        </p:grpSpPr>
        <p:sp>
          <p:nvSpPr>
            <p:cNvPr id="16" name="Freccia sinistra 15"/>
            <p:cNvSpPr/>
            <p:nvPr/>
          </p:nvSpPr>
          <p:spPr>
            <a:xfrm>
              <a:off x="413724" y="3998056"/>
              <a:ext cx="3280916" cy="993614"/>
            </a:xfrm>
            <a:prstGeom prst="leftArrow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endParaRPr lang="it-IT" sz="220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17" name="Freccia sinistra 16"/>
            <p:cNvSpPr/>
            <p:nvPr/>
          </p:nvSpPr>
          <p:spPr>
            <a:xfrm rot="10800000">
              <a:off x="4855703" y="4004990"/>
              <a:ext cx="3779693" cy="993613"/>
            </a:xfrm>
            <a:prstGeom prst="leftArrow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endParaRPr lang="it-IT" sz="2200" dirty="0">
                <a:solidFill>
                  <a:schemeClr val="bg1"/>
                </a:solidFill>
                <a:latin typeface="Komika Title"/>
                <a:ea typeface="ＭＳ Ｐゴシック" charset="-128"/>
                <a:cs typeface="Komika Title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378837" y="4239853"/>
              <a:ext cx="6426182" cy="515698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pPr algn="ctr"/>
              <a:r>
                <a:rPr lang="it-IT" sz="2000" dirty="0" smtClean="0">
                  <a:solidFill>
                    <a:schemeClr val="bg1"/>
                  </a:solidFill>
                  <a:latin typeface="Komika Title"/>
                  <a:cs typeface="Komika Title"/>
                  <a:sym typeface="Wingdings"/>
                </a:rPr>
                <a:t>Temps de Cycle</a:t>
              </a:r>
              <a:endParaRPr lang="it-IT" sz="2000" dirty="0">
                <a:solidFill>
                  <a:schemeClr val="bg1"/>
                </a:solidFill>
                <a:latin typeface="Komika Title"/>
                <a:cs typeface="Komika Title"/>
              </a:endParaRPr>
            </a:p>
          </p:txBody>
        </p:sp>
      </p:grpSp>
      <p:sp>
        <p:nvSpPr>
          <p:cNvPr id="2" name="Freccia bidirezionale verticale 1"/>
          <p:cNvSpPr/>
          <p:nvPr/>
        </p:nvSpPr>
        <p:spPr>
          <a:xfrm>
            <a:off x="3261677" y="2443790"/>
            <a:ext cx="529180" cy="1058334"/>
          </a:xfrm>
          <a:prstGeom prst="up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635374" y="2770032"/>
            <a:ext cx="626936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pPr algn="ctr"/>
            <a:r>
              <a:rPr lang="it-IT" sz="20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WIP</a:t>
            </a:r>
            <a:endParaRPr lang="it-IT" sz="20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20" name="CasellaDiTesto 4"/>
          <p:cNvSpPr txBox="1"/>
          <p:nvPr/>
        </p:nvSpPr>
        <p:spPr>
          <a:xfrm>
            <a:off x="966657" y="5314890"/>
            <a:ext cx="535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Dessinez</a:t>
            </a:r>
            <a:r>
              <a:rPr lang="en-US" sz="1800" dirty="0" smtClean="0">
                <a:solidFill>
                  <a:schemeClr val="tx1"/>
                </a:solidFill>
              </a:rPr>
              <a:t>-les </a:t>
            </a:r>
            <a:r>
              <a:rPr lang="en-US" sz="1800" dirty="0" err="1" smtClean="0">
                <a:solidFill>
                  <a:schemeClr val="tx1"/>
                </a:solidFill>
              </a:rPr>
              <a:t>dans</a:t>
            </a:r>
            <a:r>
              <a:rPr lang="en-US" sz="1800" dirty="0" smtClean="0">
                <a:solidFill>
                  <a:schemeClr val="tx1"/>
                </a:solidFill>
              </a:rPr>
              <a:t> un </a:t>
            </a:r>
            <a:r>
              <a:rPr lang="en-US" sz="1800" dirty="0" err="1" smtClean="0">
                <a:solidFill>
                  <a:schemeClr val="tx1"/>
                </a:solidFill>
              </a:rPr>
              <a:t>diagramme</a:t>
            </a:r>
            <a:r>
              <a:rPr lang="en-US" sz="1800" dirty="0" smtClean="0">
                <a:solidFill>
                  <a:schemeClr val="tx1"/>
                </a:solidFill>
              </a:rPr>
              <a:t> de flux </a:t>
            </a:r>
            <a:r>
              <a:rPr lang="en-US" sz="1800" dirty="0" err="1" smtClean="0">
                <a:solidFill>
                  <a:schemeClr val="tx1"/>
                </a:solidFill>
              </a:rPr>
              <a:t>cumulé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3" y="312274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0" y="233658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magine 55" descr="Screen Shot 2013-04-23 at 7.18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05" y="3434776"/>
            <a:ext cx="107201" cy="2260984"/>
          </a:xfrm>
          <a:prstGeom prst="rect">
            <a:avLst/>
          </a:prstGeom>
        </p:spPr>
      </p:pic>
      <p:grpSp>
        <p:nvGrpSpPr>
          <p:cNvPr id="4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4" name="Immagine 4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4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2" name="Immagine 106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709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3" y="312274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0" y="233658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71" y="1623757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Screen Shot 2013-04-23 at 7.15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70" y="3405911"/>
            <a:ext cx="346364" cy="2309091"/>
          </a:xfrm>
          <a:prstGeom prst="rect">
            <a:avLst/>
          </a:prstGeom>
        </p:spPr>
      </p:pic>
      <p:grpSp>
        <p:nvGrpSpPr>
          <p:cNvPr id="45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6" name="Immagine 4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4" name="Immagine 106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8" name="Immagine 22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1" name="Immagine 25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4" name="Immagine 30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52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8887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3" y="312274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6" y="264446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71" y="1623757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3" name="Immagine 42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57" y="2834109"/>
            <a:ext cx="482334" cy="618293"/>
          </a:xfrm>
          <a:prstGeom prst="rect">
            <a:avLst/>
          </a:prstGeom>
        </p:spPr>
      </p:pic>
      <p:pic>
        <p:nvPicPr>
          <p:cNvPr id="45" name="Immagine 44" descr="Screen Shot 2013-04-23 at 7.16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42" y="3377047"/>
            <a:ext cx="581980" cy="2337955"/>
          </a:xfrm>
          <a:prstGeom prst="rect">
            <a:avLst/>
          </a:prstGeom>
        </p:spPr>
      </p:pic>
      <p:grpSp>
        <p:nvGrpSpPr>
          <p:cNvPr id="4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53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3" y="312274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6" y="264446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75" y="166224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57" y="2834109"/>
            <a:ext cx="482334" cy="618293"/>
          </a:xfrm>
          <a:prstGeom prst="rect">
            <a:avLst/>
          </a:prstGeom>
        </p:spPr>
      </p:pic>
      <p:pic>
        <p:nvPicPr>
          <p:cNvPr id="2" name="Immagine 1" descr="Screen Shot 2013-04-23 at 7.19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377045"/>
            <a:ext cx="806192" cy="2337956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5" name="Immagine 4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12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6" y="264446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75" y="166224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57" y="2834109"/>
            <a:ext cx="482334" cy="618293"/>
          </a:xfrm>
          <a:prstGeom prst="rect">
            <a:avLst/>
          </a:prstGeom>
        </p:spPr>
      </p:pic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Screen Shot 2013-04-23 at 7.19.1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377045"/>
            <a:ext cx="806192" cy="2337956"/>
          </a:xfrm>
          <a:prstGeom prst="rect">
            <a:avLst/>
          </a:prstGeom>
        </p:spPr>
      </p:pic>
      <p:pic>
        <p:nvPicPr>
          <p:cNvPr id="2" name="Immagine 1" descr="Screen Shot 2013-04-23 at 7.20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0" y="3346531"/>
            <a:ext cx="1058362" cy="2368470"/>
          </a:xfrm>
          <a:prstGeom prst="rect">
            <a:avLst/>
          </a:prstGeom>
        </p:spPr>
      </p:pic>
      <p:grpSp>
        <p:nvGrpSpPr>
          <p:cNvPr id="4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56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6" y="264446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21" y="1681485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57" y="2834109"/>
            <a:ext cx="482334" cy="618293"/>
          </a:xfrm>
          <a:prstGeom prst="rect">
            <a:avLst/>
          </a:prstGeom>
        </p:spPr>
      </p:pic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46609"/>
            <a:ext cx="385515" cy="619906"/>
          </a:xfrm>
          <a:prstGeom prst="rect">
            <a:avLst/>
          </a:prstGeom>
        </p:spPr>
      </p:pic>
      <p:pic>
        <p:nvPicPr>
          <p:cNvPr id="45" name="Immagine 44" descr="Screen Shot 2013-04-23 at 7.20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0" y="3346531"/>
            <a:ext cx="1058362" cy="2368470"/>
          </a:xfrm>
          <a:prstGeom prst="rect">
            <a:avLst/>
          </a:prstGeom>
        </p:spPr>
      </p:pic>
      <p:pic>
        <p:nvPicPr>
          <p:cNvPr id="2" name="Immagine 1" descr="Screen Shot 2013-04-23 at 7.21.5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75" y="3333689"/>
            <a:ext cx="1270033" cy="2381312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34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6" y="2644461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21" y="1681485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57" y="2834109"/>
            <a:ext cx="482334" cy="618293"/>
          </a:xfrm>
          <a:prstGeom prst="rect">
            <a:avLst/>
          </a:prstGeom>
        </p:spPr>
      </p:pic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46609"/>
            <a:ext cx="385515" cy="619906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6" name="Immagine 45" descr="Screen Shot 2013-04-23 at 7.21.5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75" y="3333689"/>
            <a:ext cx="1270033" cy="2381312"/>
          </a:xfrm>
          <a:prstGeom prst="rect">
            <a:avLst/>
          </a:prstGeom>
        </p:spPr>
      </p:pic>
      <p:pic>
        <p:nvPicPr>
          <p:cNvPr id="2" name="Immagine 1" descr="Screen Shot 2013-04-23 at 7.23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0" y="3301538"/>
            <a:ext cx="1511672" cy="2413462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88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1" y="2682946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21" y="1681485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46609"/>
            <a:ext cx="385515" cy="619906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6" name="Immagine 45" descr="Screen Shot 2013-04-23 at 7.23.5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0" y="3301538"/>
            <a:ext cx="1511672" cy="2413462"/>
          </a:xfrm>
          <a:prstGeom prst="rect">
            <a:avLst/>
          </a:prstGeom>
        </p:spPr>
      </p:pic>
      <p:pic>
        <p:nvPicPr>
          <p:cNvPr id="2" name="Immagine 1" descr="Screen Shot 2013-04-23 at 7.24.2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5" y="3304393"/>
            <a:ext cx="1766033" cy="2410609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5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1" y="2682946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09" y="1729591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Screen Shot 2013-04-23 at 7.24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5" y="3304393"/>
            <a:ext cx="1766033" cy="2410609"/>
          </a:xfrm>
          <a:prstGeom prst="rect">
            <a:avLst/>
          </a:prstGeom>
        </p:spPr>
      </p:pic>
      <p:pic>
        <p:nvPicPr>
          <p:cNvPr id="2" name="Immagine 1" descr="Screen Shot 2013-04-23 at 7.25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299863"/>
            <a:ext cx="2020507" cy="2415138"/>
          </a:xfrm>
          <a:prstGeom prst="rect">
            <a:avLst/>
          </a:prstGeom>
        </p:spPr>
      </p:pic>
      <p:grpSp>
        <p:nvGrpSpPr>
          <p:cNvPr id="4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75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5" y="1749688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09" y="1729591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4" name="Immagine 43" descr="Screen Shot 2013-04-23 at 7.25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299863"/>
            <a:ext cx="2020507" cy="2415138"/>
          </a:xfrm>
          <a:prstGeom prst="rect">
            <a:avLst/>
          </a:prstGeom>
        </p:spPr>
      </p:pic>
      <p:pic>
        <p:nvPicPr>
          <p:cNvPr id="2" name="Immagine 1" descr="Screen Shot 2013-04-23 at 7.25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62" y="3278231"/>
            <a:ext cx="2272554" cy="2436771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25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3967273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5" y="1749688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99" y="173921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4" name="Immagine 4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1992789"/>
            <a:ext cx="346575" cy="621908"/>
          </a:xfrm>
          <a:prstGeom prst="rect">
            <a:avLst/>
          </a:prstGeom>
        </p:spPr>
      </p:pic>
      <p:pic>
        <p:nvPicPr>
          <p:cNvPr id="46" name="Immagine 45" descr="Screen Shot 2013-04-23 at 7.25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62" y="3278231"/>
            <a:ext cx="2272554" cy="2436771"/>
          </a:xfrm>
          <a:prstGeom prst="rect">
            <a:avLst/>
          </a:prstGeom>
        </p:spPr>
      </p:pic>
      <p:pic>
        <p:nvPicPr>
          <p:cNvPr id="2" name="Immagine 1" descr="Screen Shot 2013-04-23 at 7.26.2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240461"/>
            <a:ext cx="2549689" cy="2474540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670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5" y="1749688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99" y="173921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person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4" name="Immagine 4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1992789"/>
            <a:ext cx="346575" cy="621908"/>
          </a:xfrm>
          <a:prstGeom prst="rect">
            <a:avLst/>
          </a:prstGeom>
        </p:spPr>
      </p:pic>
      <p:pic>
        <p:nvPicPr>
          <p:cNvPr id="52" name="Immagine 51" descr="Screen Shot 2013-04-23 at 7.26.2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240461"/>
            <a:ext cx="2549689" cy="2474540"/>
          </a:xfrm>
          <a:prstGeom prst="rect">
            <a:avLst/>
          </a:prstGeom>
        </p:spPr>
      </p:pic>
      <p:pic>
        <p:nvPicPr>
          <p:cNvPr id="2" name="Immagine 1" descr="Screen Shot 2013-04-23 at 7.27.3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207918"/>
            <a:ext cx="2827945" cy="2507082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7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1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4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7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2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0560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99" y="173921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4" name="Immagine 43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1992789"/>
            <a:ext cx="346575" cy="621908"/>
          </a:xfrm>
          <a:prstGeom prst="rect">
            <a:avLst/>
          </a:prstGeom>
        </p:spPr>
      </p:pic>
      <p:pic>
        <p:nvPicPr>
          <p:cNvPr id="52" name="Immagine 51" descr="Screen Shot 2013-04-23 at 7.27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207918"/>
            <a:ext cx="2827945" cy="2507082"/>
          </a:xfrm>
          <a:prstGeom prst="rect">
            <a:avLst/>
          </a:prstGeom>
        </p:spPr>
      </p:pic>
      <p:pic>
        <p:nvPicPr>
          <p:cNvPr id="2" name="Immagine 1" descr="Screen Shot 2013-04-23 at 7.28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5" y="3203867"/>
            <a:ext cx="3084799" cy="2511135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4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73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5" y="170842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Screen Shot 2013-04-23 at 7.28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5" y="3203867"/>
            <a:ext cx="3084799" cy="2511135"/>
          </a:xfrm>
          <a:prstGeom prst="rect">
            <a:avLst/>
          </a:prstGeom>
        </p:spPr>
      </p:pic>
      <p:pic>
        <p:nvPicPr>
          <p:cNvPr id="2" name="Immagine 1" descr="Screen Shot 2013-04-23 at 7.29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196655"/>
            <a:ext cx="3328785" cy="2518346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5398825" y="5284115"/>
            <a:ext cx="2949846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 Cool premier Terminé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2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50" y="1756528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3" name="Immagine 42" descr="Screen Shot 2013-04-23 at 7.29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4" y="3196655"/>
            <a:ext cx="3328785" cy="2518346"/>
          </a:xfrm>
          <a:prstGeom prst="rect">
            <a:avLst/>
          </a:prstGeom>
        </p:spPr>
      </p:pic>
      <p:pic>
        <p:nvPicPr>
          <p:cNvPr id="2" name="Immagine 1" descr="Screen Shot 2013-04-23 at 7.30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196519"/>
            <a:ext cx="3579184" cy="2518482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4" name="Immagine 4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4" name="Immagine 106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8" name="Immagine 22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1" name="Immagine 25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4" name="Immagine 30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27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180463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" y="4629598"/>
            <a:ext cx="722315" cy="659679"/>
          </a:xfrm>
          <a:prstGeom prst="rect">
            <a:avLst/>
          </a:prstGeom>
        </p:spPr>
      </p:pic>
      <p:pic>
        <p:nvPicPr>
          <p:cNvPr id="42" name="Immagine 41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3" name="Immagine 42" descr="Screen Shot 2013-04-23 at 7.30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196519"/>
            <a:ext cx="3579184" cy="2518482"/>
          </a:xfrm>
          <a:prstGeom prst="rect">
            <a:avLst/>
          </a:prstGeom>
        </p:spPr>
      </p:pic>
      <p:pic>
        <p:nvPicPr>
          <p:cNvPr id="2" name="Immagine 1" descr="Screen Shot 2013-04-23 at 7.31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175000"/>
            <a:ext cx="3853793" cy="2540000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14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180463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79" y="1839447"/>
            <a:ext cx="722315" cy="659679"/>
          </a:xfrm>
          <a:prstGeom prst="rect">
            <a:avLst/>
          </a:prstGeom>
        </p:spPr>
      </p:pic>
      <p:pic>
        <p:nvPicPr>
          <p:cNvPr id="42" name="Immagine 41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3" name="Immagine 4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Screen Shot 2013-04-23 at 7.31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2" y="3175000"/>
            <a:ext cx="3853793" cy="2540000"/>
          </a:xfrm>
          <a:prstGeom prst="rect">
            <a:avLst/>
          </a:prstGeom>
        </p:spPr>
      </p:pic>
      <p:pic>
        <p:nvPicPr>
          <p:cNvPr id="2" name="Immagine 1" descr="Screen Shot 2013-04-23 at 7.32.0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23" y="3136516"/>
            <a:ext cx="4200524" cy="2578484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87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180463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67" y="175930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79" y="1839447"/>
            <a:ext cx="722315" cy="659679"/>
          </a:xfrm>
          <a:prstGeom prst="rect">
            <a:avLst/>
          </a:prstGeom>
        </p:spPr>
      </p:pic>
      <p:pic>
        <p:nvPicPr>
          <p:cNvPr id="42" name="Immagine 41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3" name="Immagine 4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pic>
        <p:nvPicPr>
          <p:cNvPr id="52" name="Immagine 51" descr="Screen Shot 2013-04-23 at 7.32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23" y="3136516"/>
            <a:ext cx="4200524" cy="2578484"/>
          </a:xfrm>
          <a:prstGeom prst="rect">
            <a:avLst/>
          </a:prstGeom>
        </p:spPr>
      </p:pic>
      <p:pic>
        <p:nvPicPr>
          <p:cNvPr id="2" name="Immagine 1" descr="Screen Shot 2013-04-23 at 7.32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33" y="3132088"/>
            <a:ext cx="4475177" cy="258291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7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1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4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7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42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67" y="1804634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15" y="171120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2" y="1796939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79" y="1839447"/>
            <a:ext cx="722315" cy="659679"/>
          </a:xfrm>
          <a:prstGeom prst="rect">
            <a:avLst/>
          </a:prstGeom>
        </p:spPr>
      </p:pic>
      <p:pic>
        <p:nvPicPr>
          <p:cNvPr id="42" name="Immagine 41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1" y="1965850"/>
            <a:ext cx="385515" cy="619906"/>
          </a:xfrm>
          <a:prstGeom prst="rect">
            <a:avLst/>
          </a:prstGeom>
        </p:spPr>
      </p:pic>
      <p:pic>
        <p:nvPicPr>
          <p:cNvPr id="43" name="Immagine 4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44" name="Immagine 4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pic>
        <p:nvPicPr>
          <p:cNvPr id="52" name="Immagine 51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1992789"/>
            <a:ext cx="346575" cy="621908"/>
          </a:xfrm>
          <a:prstGeom prst="rect">
            <a:avLst/>
          </a:prstGeom>
        </p:spPr>
      </p:pic>
      <p:pic>
        <p:nvPicPr>
          <p:cNvPr id="53" name="Immagine 52" descr="Screen Shot 2013-04-23 at 7.32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33" y="3132088"/>
            <a:ext cx="4475177" cy="2582913"/>
          </a:xfrm>
          <a:prstGeom prst="rect">
            <a:avLst/>
          </a:prstGeom>
        </p:spPr>
      </p:pic>
      <p:pic>
        <p:nvPicPr>
          <p:cNvPr id="2" name="Immagine 1" descr="Screen Shot 2013-04-23 at 7.33.2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03" y="3117273"/>
            <a:ext cx="4764364" cy="2597727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6" y="2831970"/>
            <a:ext cx="722315" cy="659679"/>
          </a:xfrm>
          <a:prstGeom prst="rect">
            <a:avLst/>
          </a:prstGeom>
        </p:spPr>
      </p:pic>
      <p:pic>
        <p:nvPicPr>
          <p:cNvPr id="46" name="Immagine 45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4" y="3074639"/>
            <a:ext cx="482334" cy="618293"/>
          </a:xfrm>
          <a:prstGeom prst="rect">
            <a:avLst/>
          </a:prstGeom>
        </p:spPr>
      </p:pic>
      <p:grpSp>
        <p:nvGrpSpPr>
          <p:cNvPr id="7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78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8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1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8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85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8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88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9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91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9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9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0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3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04825" y="3880807"/>
            <a:ext cx="25362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Exemples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réels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1584" b="17983"/>
          <a:stretch/>
        </p:blipFill>
        <p:spPr>
          <a:xfrm>
            <a:off x="366890" y="404521"/>
            <a:ext cx="8618356" cy="44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66890" y="404521"/>
            <a:ext cx="8618356" cy="4471777"/>
            <a:chOff x="941190" y="1335251"/>
            <a:chExt cx="8044055" cy="354104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t="11584" b="17983"/>
            <a:stretch/>
          </p:blipFill>
          <p:spPr>
            <a:xfrm>
              <a:off x="941190" y="1335251"/>
              <a:ext cx="8044055" cy="3541045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941190" y="1335251"/>
              <a:ext cx="3435911" cy="3541045"/>
            </a:xfrm>
            <a:prstGeom prst="rect">
              <a:avLst/>
            </a:prstGeom>
            <a:noFill/>
            <a:ln w="762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4529501" y="1335251"/>
              <a:ext cx="2378438" cy="2832281"/>
            </a:xfrm>
            <a:prstGeom prst="rect">
              <a:avLst/>
            </a:prstGeom>
            <a:noFill/>
            <a:ln w="762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 flipH="1">
              <a:off x="7060337" y="1335251"/>
              <a:ext cx="1455729" cy="2832281"/>
            </a:xfrm>
            <a:prstGeom prst="rect">
              <a:avLst/>
            </a:prstGeom>
            <a:noFill/>
            <a:ln w="762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 flipH="1" flipV="1">
              <a:off x="4529500" y="4294531"/>
              <a:ext cx="3986565" cy="581764"/>
            </a:xfrm>
            <a:prstGeom prst="rect">
              <a:avLst/>
            </a:prstGeom>
            <a:noFill/>
            <a:ln w="762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065926" y="2674403"/>
              <a:ext cx="3197778" cy="268089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 err="1" smtClean="0">
                  <a:solidFill>
                    <a:srgbClr val="000000"/>
                  </a:solidFill>
                </a:rPr>
                <a:t>Sélection</a:t>
              </a:r>
              <a:r>
                <a:rPr lang="en-US" sz="1600" b="0" dirty="0" smtClean="0">
                  <a:solidFill>
                    <a:srgbClr val="000000"/>
                  </a:solidFill>
                </a:rPr>
                <a:t> des </a:t>
              </a:r>
              <a:r>
                <a:rPr lang="en-US" sz="1600" b="0" dirty="0" err="1" smtClean="0">
                  <a:solidFill>
                    <a:srgbClr val="000000"/>
                  </a:solidFill>
                </a:rPr>
                <a:t>idées</a:t>
              </a:r>
              <a:r>
                <a:rPr lang="en-US" sz="1600" b="0" dirty="0" smtClean="0">
                  <a:solidFill>
                    <a:srgbClr val="000000"/>
                  </a:solidFill>
                </a:rPr>
                <a:t> business</a:t>
              </a:r>
              <a:endParaRPr lang="en-US"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778972" y="4436285"/>
              <a:ext cx="3197778" cy="268089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 err="1" smtClean="0">
                  <a:solidFill>
                    <a:srgbClr val="000000"/>
                  </a:solidFill>
                </a:rPr>
                <a:t>Urgences</a:t>
              </a:r>
              <a:endParaRPr lang="en-US"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778972" y="2674403"/>
              <a:ext cx="1968112" cy="268089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 err="1" smtClean="0">
                  <a:solidFill>
                    <a:srgbClr val="000000"/>
                  </a:solidFill>
                </a:rPr>
                <a:t>Equipes</a:t>
              </a:r>
              <a:endParaRPr lang="en-US"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200670" y="2674403"/>
              <a:ext cx="1167982" cy="268089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 err="1" smtClean="0">
                  <a:solidFill>
                    <a:srgbClr val="000000"/>
                  </a:solidFill>
                </a:rPr>
                <a:t>Clôture</a:t>
              </a:r>
              <a:endParaRPr lang="en-US" sz="1600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2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4108" y="166810"/>
            <a:ext cx="1886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Credits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V0.5 – </a:t>
            </a:r>
            <a:r>
              <a:rPr lang="en-US" sz="1800" dirty="0" err="1" smtClean="0">
                <a:solidFill>
                  <a:schemeClr val="tx1"/>
                </a:solidFill>
              </a:rPr>
              <a:t>française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61935" y="1045467"/>
            <a:ext cx="597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par Giulio </a:t>
            </a:r>
            <a:r>
              <a:rPr lang="en-US" sz="1200" dirty="0" err="1" smtClean="0">
                <a:solidFill>
                  <a:schemeClr val="tx1"/>
                </a:solidFill>
              </a:rPr>
              <a:t>Roggero</a:t>
            </a:r>
            <a:r>
              <a:rPr lang="en-US" sz="1200" dirty="0" smtClean="0">
                <a:solidFill>
                  <a:schemeClr val="tx1"/>
                </a:solidFill>
              </a:rPr>
              <a:t> – Creative Common 3.0 License – </a:t>
            </a:r>
            <a:r>
              <a:rPr lang="en-US" sz="1200" dirty="0" smtClean="0">
                <a:solidFill>
                  <a:schemeClr val="tx1"/>
                </a:solidFill>
                <a:hlinkClick r:id="rId2"/>
              </a:rPr>
              <a:t>http://www.agilereloaded.it</a:t>
            </a:r>
            <a:endParaRPr lang="en-US" sz="1200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755" y="2127054"/>
            <a:ext cx="8807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Inspiré</a:t>
            </a:r>
            <a:r>
              <a:rPr lang="en-US" sz="1200" dirty="0" smtClean="0">
                <a:solidFill>
                  <a:schemeClr val="tx1"/>
                </a:solidFill>
              </a:rPr>
              <a:t> des </a:t>
            </a:r>
            <a:r>
              <a:rPr lang="en-US" sz="1200" dirty="0" err="1" smtClean="0">
                <a:solidFill>
                  <a:schemeClr val="tx1"/>
                </a:solidFill>
              </a:rPr>
              <a:t>diapositives</a:t>
            </a:r>
            <a:r>
              <a:rPr lang="en-US" sz="1200" dirty="0" smtClean="0">
                <a:solidFill>
                  <a:schemeClr val="tx1"/>
                </a:solidFill>
              </a:rPr>
              <a:t> et articles </a:t>
            </a:r>
            <a:r>
              <a:rPr lang="en-US" sz="1200" dirty="0" err="1" smtClean="0">
                <a:solidFill>
                  <a:schemeClr val="tx1"/>
                </a:solidFill>
              </a:rPr>
              <a:t>écrits</a:t>
            </a:r>
            <a:r>
              <a:rPr lang="en-US" sz="1200" dirty="0" smtClean="0">
                <a:solidFill>
                  <a:schemeClr val="tx1"/>
                </a:solidFill>
              </a:rPr>
              <a:t> par 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solidFill>
                  <a:schemeClr val="tx1"/>
                </a:solidFill>
              </a:rPr>
              <a:t>Joakim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Sundén</a:t>
            </a:r>
            <a:r>
              <a:rPr lang="en-US" sz="1200" dirty="0">
                <a:solidFill>
                  <a:schemeClr val="tx1"/>
                </a:solidFill>
              </a:rPr>
              <a:t>, Marcus </a:t>
            </a:r>
            <a:r>
              <a:rPr lang="en-US" sz="1200" dirty="0" err="1" smtClean="0">
                <a:solidFill>
                  <a:schemeClr val="tx1"/>
                </a:solidFill>
              </a:rPr>
              <a:t>Hammarberg</a:t>
            </a:r>
            <a:r>
              <a:rPr lang="en-US" sz="1200" dirty="0" smtClean="0">
                <a:solidFill>
                  <a:schemeClr val="tx1"/>
                </a:solidFill>
              </a:rPr>
              <a:t> et </a:t>
            </a:r>
            <a:r>
              <a:rPr lang="en-US" sz="1200" dirty="0">
                <a:solidFill>
                  <a:schemeClr val="tx1"/>
                </a:solidFill>
              </a:rPr>
              <a:t>Christophe </a:t>
            </a:r>
            <a:r>
              <a:rPr lang="en-US" sz="1200" dirty="0" err="1" smtClean="0">
                <a:solidFill>
                  <a:schemeClr val="tx1"/>
                </a:solidFill>
              </a:rPr>
              <a:t>Achouiantz</a:t>
            </a:r>
            <a:r>
              <a:rPr lang="en-US" sz="1200" dirty="0" smtClean="0">
                <a:solidFill>
                  <a:schemeClr val="tx1"/>
                </a:solidFill>
              </a:rPr>
              <a:t> -</a:t>
            </a:r>
            <a:r>
              <a:rPr lang="en-US" sz="1200" dirty="0" smtClean="0">
                <a:solidFill>
                  <a:schemeClr val="tx1"/>
                </a:solidFill>
                <a:hlinkClick r:id="rId3"/>
              </a:rPr>
              <a:t>http://www.slideshare.net/marcusoftnet/kanbanboards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Antonio Lucca - 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http://tonyxzt.blogspot.it/2011/09/measurment-is-quantitatively-</a:t>
            </a:r>
            <a:r>
              <a:rPr lang="en-US" sz="1200" dirty="0" smtClean="0">
                <a:solidFill>
                  <a:schemeClr val="tx1"/>
                </a:solidFill>
                <a:hlinkClick r:id="rId4"/>
              </a:rPr>
              <a:t>expressed.html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Claudio </a:t>
            </a:r>
            <a:r>
              <a:rPr lang="en-US" sz="1200" dirty="0" err="1" smtClean="0">
                <a:solidFill>
                  <a:schemeClr val="tx1"/>
                </a:solidFill>
              </a:rPr>
              <a:t>Perrone</a:t>
            </a:r>
            <a:r>
              <a:rPr lang="en-US" sz="1200" dirty="0">
                <a:solidFill>
                  <a:schemeClr val="tx1"/>
                </a:solidFill>
              </a:rPr>
              <a:t> - </a:t>
            </a:r>
            <a:r>
              <a:rPr lang="en-US" sz="1200" dirty="0">
                <a:solidFill>
                  <a:schemeClr val="tx1"/>
                </a:solidFill>
                <a:hlinkClick r:id="rId5"/>
              </a:rPr>
              <a:t>http://www.slideshare.net/cperrone/a3-kaizen-heres-</a:t>
            </a:r>
            <a:r>
              <a:rPr lang="en-US" sz="1200" dirty="0" smtClean="0">
                <a:solidFill>
                  <a:schemeClr val="tx1"/>
                </a:solidFill>
                <a:hlinkClick r:id="rId5"/>
              </a:rPr>
              <a:t>how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Benjamin </a:t>
            </a:r>
            <a:r>
              <a:rPr lang="en-US" sz="1200" dirty="0" smtClean="0">
                <a:solidFill>
                  <a:schemeClr val="tx1"/>
                </a:solidFill>
              </a:rPr>
              <a:t>Mitchell - </a:t>
            </a:r>
            <a:r>
              <a:rPr lang="en-US" sz="1200" dirty="0" smtClean="0">
                <a:solidFill>
                  <a:schemeClr val="tx1"/>
                </a:solidFill>
                <a:hlinkClick r:id="rId6"/>
              </a:rPr>
              <a:t>http</a:t>
            </a:r>
            <a:r>
              <a:rPr lang="en-US" sz="1200" dirty="0">
                <a:solidFill>
                  <a:schemeClr val="tx1"/>
                </a:solidFill>
                <a:hlinkClick r:id="rId6"/>
              </a:rPr>
              <a:t>://</a:t>
            </a:r>
            <a:r>
              <a:rPr lang="en-US" sz="1200" dirty="0" smtClean="0">
                <a:solidFill>
                  <a:schemeClr val="tx1"/>
                </a:solidFill>
                <a:hlinkClick r:id="rId6"/>
              </a:rPr>
              <a:t>blog.benjaminm.net/2012/06/26/how-to-study-the-flow-or-Dev.-</a:t>
            </a:r>
            <a:r>
              <a:rPr lang="en-US" sz="1200" dirty="0">
                <a:solidFill>
                  <a:schemeClr val="tx1"/>
                </a:solidFill>
                <a:hlinkClick r:id="rId6"/>
              </a:rPr>
              <a:t>with-kanban-cards</a:t>
            </a:r>
            <a:r>
              <a:rPr lang="en-US" sz="1200" dirty="0" smtClean="0">
                <a:solidFill>
                  <a:schemeClr val="tx1"/>
                </a:solidFill>
                <a:hlinkClick r:id="rId6"/>
              </a:rPr>
              <a:t>/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Gaetano </a:t>
            </a:r>
            <a:r>
              <a:rPr lang="en-US" sz="1200" dirty="0" err="1" smtClean="0">
                <a:solidFill>
                  <a:schemeClr val="tx1"/>
                </a:solidFill>
              </a:rPr>
              <a:t>Mazzanti</a:t>
            </a:r>
            <a:r>
              <a:rPr lang="en-US" sz="1200" dirty="0">
                <a:solidFill>
                  <a:schemeClr val="tx1"/>
                </a:solidFill>
              </a:rPr>
              <a:t> - </a:t>
            </a:r>
            <a:r>
              <a:rPr lang="en-US" sz="1200" dirty="0">
                <a:solidFill>
                  <a:schemeClr val="tx1"/>
                </a:solidFill>
                <a:hlinkClick r:id="rId7"/>
              </a:rPr>
              <a:t>http://www.slideshare.net/mgaewsj/agile-in-the-</a:t>
            </a:r>
            <a:r>
              <a:rPr lang="en-US" sz="1200" dirty="0" smtClean="0">
                <a:solidFill>
                  <a:schemeClr val="tx1"/>
                </a:solidFill>
                <a:hlinkClick r:id="rId7"/>
              </a:rPr>
              <a:t>bathtub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David Anderson - </a:t>
            </a:r>
            <a:r>
              <a:rPr lang="en-US" sz="1200" dirty="0">
                <a:solidFill>
                  <a:schemeClr val="tx1"/>
                </a:solidFill>
                <a:hlinkClick r:id="rId8"/>
              </a:rPr>
              <a:t>http://agilemanagement.net/index.php/kanbanbook</a:t>
            </a:r>
            <a:r>
              <a:rPr lang="en-US" sz="1200" dirty="0" smtClean="0">
                <a:solidFill>
                  <a:schemeClr val="tx1"/>
                </a:solidFill>
                <a:hlinkClick r:id="rId8"/>
              </a:rPr>
              <a:t>/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Fabio Armani - </a:t>
            </a:r>
            <a:r>
              <a:rPr lang="en-US" sz="1200" dirty="0">
                <a:solidFill>
                  <a:schemeClr val="tx1"/>
                </a:solidFill>
                <a:hlinkClick r:id="rId9"/>
              </a:rPr>
              <a:t>http://www.slideshare.net/tangram77/scrumban-a-methodology-fusion-bettersoftware-</a:t>
            </a:r>
            <a:r>
              <a:rPr lang="en-US" sz="1200" dirty="0" smtClean="0">
                <a:solidFill>
                  <a:schemeClr val="tx1"/>
                </a:solidFill>
                <a:hlinkClick r:id="rId9"/>
              </a:rPr>
              <a:t>2011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Yuval </a:t>
            </a:r>
            <a:r>
              <a:rPr lang="en-US" sz="1200" dirty="0" err="1" smtClean="0">
                <a:solidFill>
                  <a:schemeClr val="tx1"/>
                </a:solidFill>
              </a:rPr>
              <a:t>Yeret</a:t>
            </a:r>
            <a:r>
              <a:rPr lang="en-US" sz="1200" dirty="0">
                <a:solidFill>
                  <a:schemeClr val="tx1"/>
                </a:solidFill>
              </a:rPr>
              <a:t> - </a:t>
            </a:r>
            <a:r>
              <a:rPr lang="en-US" sz="1200" dirty="0">
                <a:solidFill>
                  <a:schemeClr val="tx1"/>
                </a:solidFill>
                <a:hlinkClick r:id="rId10"/>
              </a:rPr>
              <a:t>http://www.slideshare.net/yyeret/explaining-cumulative-flow-diagrams-</a:t>
            </a:r>
            <a:r>
              <a:rPr lang="en-US" sz="1200" dirty="0" smtClean="0">
                <a:solidFill>
                  <a:schemeClr val="tx1"/>
                </a:solidFill>
                <a:hlinkClick r:id="rId10"/>
              </a:rPr>
              <a:t>cfd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Eléments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graphiques</a:t>
            </a:r>
            <a:r>
              <a:rPr lang="en-US" sz="1200" dirty="0" smtClean="0">
                <a:solidFill>
                  <a:schemeClr val="tx1"/>
                </a:solidFill>
              </a:rPr>
              <a:t> par Emanuele </a:t>
            </a:r>
            <a:r>
              <a:rPr lang="en-US" sz="1200" dirty="0" err="1" smtClean="0">
                <a:solidFill>
                  <a:schemeClr val="tx1"/>
                </a:solidFill>
              </a:rPr>
              <a:t>Mantovani</a:t>
            </a:r>
            <a:r>
              <a:rPr lang="en-US" sz="1200" dirty="0">
                <a:solidFill>
                  <a:schemeClr val="tx1"/>
                </a:solidFill>
              </a:rPr>
              <a:t> – </a:t>
            </a:r>
            <a:r>
              <a:rPr lang="en-US" sz="1200" dirty="0">
                <a:solidFill>
                  <a:schemeClr val="tx1"/>
                </a:solidFill>
                <a:hlinkClick r:id="rId11"/>
              </a:rPr>
              <a:t>http://</a:t>
            </a:r>
            <a:r>
              <a:rPr lang="en-US" sz="1200" dirty="0" smtClean="0">
                <a:solidFill>
                  <a:schemeClr val="tx1"/>
                </a:solidFill>
                <a:hlinkClick r:id="rId11"/>
              </a:rPr>
              <a:t>www.intre.it</a:t>
            </a:r>
            <a:endParaRPr lang="en-US" sz="1200" dirty="0" smtClean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Traduction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en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français</a:t>
            </a:r>
            <a:r>
              <a:rPr lang="en-US" sz="1200" dirty="0" smtClean="0">
                <a:solidFill>
                  <a:schemeClr val="tx1"/>
                </a:solidFill>
              </a:rPr>
              <a:t> par Franck Beulé – </a:t>
            </a:r>
            <a:r>
              <a:rPr lang="en-US" sz="1200" dirty="0" smtClean="0">
                <a:solidFill>
                  <a:schemeClr val="tx1"/>
                </a:solidFill>
                <a:hlinkClick r:id="rId12"/>
              </a:rPr>
              <a:t>http://beule.fr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Relectures</a:t>
            </a:r>
            <a:r>
              <a:rPr lang="en-US" sz="1200" dirty="0" smtClean="0">
                <a:solidFill>
                  <a:schemeClr val="tx1"/>
                </a:solidFill>
              </a:rPr>
              <a:t> par Fabio Armani, Gaetano </a:t>
            </a:r>
            <a:r>
              <a:rPr lang="en-US" sz="1200" dirty="0" err="1" smtClean="0">
                <a:solidFill>
                  <a:schemeClr val="tx1"/>
                </a:solidFill>
              </a:rPr>
              <a:t>Mazzanti</a:t>
            </a:r>
            <a:r>
              <a:rPr lang="en-US" sz="1200" dirty="0" smtClean="0">
                <a:solidFill>
                  <a:schemeClr val="tx1"/>
                </a:solidFill>
              </a:rPr>
              <a:t>, Marco </a:t>
            </a:r>
            <a:r>
              <a:rPr lang="en-US" sz="1200" dirty="0" err="1" smtClean="0">
                <a:solidFill>
                  <a:schemeClr val="tx1"/>
                </a:solidFill>
              </a:rPr>
              <a:t>Bresciani</a:t>
            </a:r>
            <a:r>
              <a:rPr lang="en-US" sz="1200" dirty="0" smtClean="0">
                <a:solidFill>
                  <a:schemeClr val="tx1"/>
                </a:solidFill>
              </a:rPr>
              <a:t>, Dario </a:t>
            </a:r>
            <a:r>
              <a:rPr lang="en-US" sz="1200" dirty="0" err="1" smtClean="0">
                <a:solidFill>
                  <a:schemeClr val="tx1"/>
                </a:solidFill>
              </a:rPr>
              <a:t>Giannoccaro</a:t>
            </a:r>
            <a:r>
              <a:rPr lang="en-US" sz="1200" dirty="0" smtClean="0">
                <a:solidFill>
                  <a:schemeClr val="tx1"/>
                </a:solidFill>
              </a:rPr>
              <a:t>, Stefano </a:t>
            </a:r>
            <a:r>
              <a:rPr lang="en-US" sz="1200" dirty="0" err="1" smtClean="0">
                <a:solidFill>
                  <a:schemeClr val="tx1"/>
                </a:solidFill>
              </a:rPr>
              <a:t>Leli</a:t>
            </a:r>
            <a:r>
              <a:rPr lang="en-US" sz="1200" dirty="0" smtClean="0">
                <a:solidFill>
                  <a:schemeClr val="tx1"/>
                </a:solidFill>
              </a:rPr>
              <a:t>, Fabio </a:t>
            </a:r>
            <a:r>
              <a:rPr lang="en-US" sz="1200" dirty="0" err="1" smtClean="0">
                <a:solidFill>
                  <a:schemeClr val="tx1"/>
                </a:solidFill>
              </a:rPr>
              <a:t>Ghislandi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4537" y="192425"/>
            <a:ext cx="1092996" cy="10968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5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557" y="130741"/>
            <a:ext cx="936622" cy="928959"/>
          </a:xfrm>
          <a:prstGeom prst="rect">
            <a:avLst/>
          </a:prstGeom>
        </p:spPr>
      </p:pic>
      <p:pic>
        <p:nvPicPr>
          <p:cNvPr id="4" name="Immagine 3" descr="agilereloaded_small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71" y="295729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70920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… et des </a:t>
            </a:r>
            <a:r>
              <a:rPr lang="en-US" sz="2600" dirty="0" err="1" smtClean="0">
                <a:solidFill>
                  <a:schemeClr val="tx1"/>
                </a:solidFill>
              </a:rPr>
              <a:t>limites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développement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cours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3045" b="27572"/>
          <a:stretch/>
        </p:blipFill>
        <p:spPr>
          <a:xfrm>
            <a:off x="790222" y="-73170"/>
            <a:ext cx="7779926" cy="57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14-11-13 15.2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0"/>
            <a:ext cx="76138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reandFunne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189" r="10996" b="23613"/>
          <a:stretch/>
        </p:blipFill>
        <p:spPr>
          <a:xfrm>
            <a:off x="0" y="1208264"/>
            <a:ext cx="9188280" cy="3607153"/>
          </a:xfrm>
          <a:prstGeom prst="rect">
            <a:avLst/>
          </a:prstGeom>
        </p:spPr>
      </p:pic>
      <p:sp>
        <p:nvSpPr>
          <p:cNvPr id="3" name="Segnaposto contenuto 2"/>
          <p:cNvSpPr txBox="1">
            <a:spLocks/>
          </p:cNvSpPr>
          <p:nvPr/>
        </p:nvSpPr>
        <p:spPr>
          <a:xfrm>
            <a:off x="171453" y="206378"/>
            <a:ext cx="2061633" cy="4303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Pre-</a:t>
            </a:r>
            <a:r>
              <a:rPr lang="en-US" dirty="0" err="1" smtClean="0"/>
              <a:t>portefeuille</a:t>
            </a:r>
            <a:endParaRPr lang="en-US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969936" y="241655"/>
            <a:ext cx="2061633" cy="39511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 lang="it-IT"/>
            </a:defPPr>
            <a:lvl1pPr indent="0" algn="ctr">
              <a:spcBef>
                <a:spcPct val="20000"/>
              </a:spcBef>
              <a:buFont typeface="Arial"/>
              <a:buNone/>
              <a:defRPr sz="3200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 err="1" smtClean="0"/>
              <a:t>Portefeuille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" y="987779"/>
            <a:ext cx="2402417" cy="21166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978153" y="987779"/>
            <a:ext cx="6060017" cy="21166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3" y="4824236"/>
            <a:ext cx="2402417" cy="21166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978153" y="4824236"/>
            <a:ext cx="6060017" cy="21166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425193" y="5027081"/>
            <a:ext cx="1588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Vision et </a:t>
            </a:r>
            <a:r>
              <a:rPr lang="en-US" dirty="0" err="1" smtClean="0"/>
              <a:t>tailles</a:t>
            </a:r>
            <a:r>
              <a:rPr lang="en-US" dirty="0" smtClean="0"/>
              <a:t> de T-Shirt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41626" y="5066508"/>
            <a:ext cx="47804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Business Model,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d’utilisation</a:t>
            </a:r>
            <a:r>
              <a:rPr lang="en-US" dirty="0" smtClean="0"/>
              <a:t>, Backlog, </a:t>
            </a:r>
            <a:r>
              <a:rPr lang="en-US" dirty="0" err="1" smtClean="0"/>
              <a:t>Développement</a:t>
            </a:r>
            <a:r>
              <a:rPr lang="en-US" dirty="0" smtClean="0"/>
              <a:t>, Validation, </a:t>
            </a:r>
            <a:r>
              <a:rPr lang="en-US" dirty="0" err="1" smtClean="0"/>
              <a:t>Déploiement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307068" y="636765"/>
            <a:ext cx="18149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Rassemblement</a:t>
            </a:r>
            <a:r>
              <a:rPr lang="en-US" dirty="0" smtClean="0"/>
              <a:t> des initiatives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4789523" y="680003"/>
            <a:ext cx="24224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Analyse</a:t>
            </a:r>
            <a:r>
              <a:rPr lang="en-US" dirty="0" smtClean="0"/>
              <a:t> des initiatives et </a:t>
            </a:r>
            <a:r>
              <a:rPr lang="en-US" dirty="0" err="1" smtClean="0"/>
              <a:t>implémentation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4-05-29 at 20.27.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26" y="2884282"/>
            <a:ext cx="3979333" cy="1628138"/>
          </a:xfrm>
          <a:prstGeom prst="rect">
            <a:avLst/>
          </a:prstGeom>
        </p:spPr>
      </p:pic>
      <p:pic>
        <p:nvPicPr>
          <p:cNvPr id="2" name="Immagine 1" descr="Screen Shot 2014-05-29 at 20.25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5" y="3849600"/>
            <a:ext cx="2901549" cy="1865400"/>
          </a:xfrm>
          <a:prstGeom prst="rect">
            <a:avLst/>
          </a:prstGeom>
        </p:spPr>
      </p:pic>
      <p:pic>
        <p:nvPicPr>
          <p:cNvPr id="3" name="Immagine 2" descr="Screen Shot 2014-05-29 at 20.27.31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1" y="202904"/>
            <a:ext cx="8872843" cy="2683461"/>
          </a:xfrm>
          <a:prstGeom prst="rect">
            <a:avLst/>
          </a:prstGeom>
        </p:spPr>
      </p:pic>
      <p:pic>
        <p:nvPicPr>
          <p:cNvPr id="5" name="Immagine 4" descr="Screen Shot 2014-05-29 at 20.29.3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9" y="3813852"/>
            <a:ext cx="3852333" cy="17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3-06-22 at 7.2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09"/>
            <a:ext cx="9144000" cy="50976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644535" y="5304037"/>
            <a:ext cx="13704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*http</a:t>
            </a:r>
            <a:r>
              <a:rPr lang="it-IT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:/</a:t>
            </a:r>
            <a:r>
              <a:rPr lang="it-IT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it-IT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trello.com</a:t>
            </a:r>
            <a:endParaRPr lang="it-IT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5304" y="4310995"/>
            <a:ext cx="7731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Restez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connectés</a:t>
            </a:r>
            <a:r>
              <a:rPr lang="en-US" sz="1600" dirty="0" smtClean="0">
                <a:solidFill>
                  <a:schemeClr val="tx1"/>
                </a:solidFill>
              </a:rPr>
              <a:t> pour la </a:t>
            </a:r>
            <a:r>
              <a:rPr lang="en-US" sz="1600" dirty="0" err="1" smtClean="0">
                <a:solidFill>
                  <a:schemeClr val="tx1"/>
                </a:solidFill>
              </a:rPr>
              <a:t>prochaine</a:t>
            </a:r>
            <a:r>
              <a:rPr lang="en-US" sz="1600" dirty="0" smtClean="0">
                <a:solidFill>
                  <a:schemeClr val="tx1"/>
                </a:solidFill>
              </a:rPr>
              <a:t> version :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Tableau </a:t>
            </a:r>
            <a:r>
              <a:rPr lang="en-US" sz="1600" dirty="0" err="1" smtClean="0">
                <a:solidFill>
                  <a:schemeClr val="tx1"/>
                </a:solidFill>
              </a:rPr>
              <a:t>kanban</a:t>
            </a:r>
            <a:r>
              <a:rPr lang="en-US" sz="1600" dirty="0" smtClean="0">
                <a:solidFill>
                  <a:schemeClr val="tx1"/>
                </a:solidFill>
              </a:rPr>
              <a:t> de </a:t>
            </a:r>
            <a:r>
              <a:rPr lang="en-US" sz="1600" dirty="0" err="1" smtClean="0">
                <a:solidFill>
                  <a:schemeClr val="tx1"/>
                </a:solidFill>
              </a:rPr>
              <a:t>portefeuille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chemeClr val="tx1"/>
                </a:solidFill>
              </a:rPr>
              <a:t>Prisonnier</a:t>
            </a:r>
            <a:r>
              <a:rPr lang="en-US" sz="1600" dirty="0" smtClean="0">
                <a:solidFill>
                  <a:schemeClr val="tx1"/>
                </a:solidFill>
              </a:rPr>
              <a:t> des </a:t>
            </a:r>
            <a:r>
              <a:rPr lang="en-US" sz="1600" dirty="0" err="1" smtClean="0">
                <a:solidFill>
                  <a:schemeClr val="tx1"/>
                </a:solidFill>
              </a:rPr>
              <a:t>métriques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chemeClr val="tx1"/>
                </a:solidFill>
              </a:rPr>
              <a:t>Graphiques</a:t>
            </a:r>
            <a:r>
              <a:rPr lang="en-US" sz="1600" dirty="0" smtClean="0">
                <a:solidFill>
                  <a:schemeClr val="tx1"/>
                </a:solidFill>
              </a:rPr>
              <a:t> de </a:t>
            </a:r>
            <a:r>
              <a:rPr lang="en-US" sz="1600" dirty="0" err="1" smtClean="0">
                <a:solidFill>
                  <a:schemeClr val="tx1"/>
                </a:solidFill>
              </a:rPr>
              <a:t>contrôle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Comment </a:t>
            </a:r>
            <a:r>
              <a:rPr lang="en-US" sz="1600" dirty="0" err="1" smtClean="0">
                <a:solidFill>
                  <a:schemeClr val="tx1"/>
                </a:solidFill>
              </a:rPr>
              <a:t>réduire</a:t>
            </a:r>
            <a:r>
              <a:rPr lang="en-US" sz="1600" dirty="0" smtClean="0">
                <a:solidFill>
                  <a:schemeClr val="tx1"/>
                </a:solidFill>
              </a:rPr>
              <a:t> le WIP pas à pas de la situation </a:t>
            </a:r>
            <a:r>
              <a:rPr lang="en-US" sz="1600" dirty="0" err="1" smtClean="0">
                <a:solidFill>
                  <a:schemeClr val="tx1"/>
                </a:solidFill>
              </a:rPr>
              <a:t>actuelle</a:t>
            </a:r>
            <a:r>
              <a:rPr lang="en-US" sz="1600" dirty="0" smtClean="0">
                <a:solidFill>
                  <a:schemeClr val="tx1"/>
                </a:solidFill>
              </a:rPr>
              <a:t> à un flux unique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959" y="288844"/>
            <a:ext cx="439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Ce </a:t>
            </a:r>
            <a:r>
              <a:rPr lang="en-US" sz="3600" dirty="0" err="1" smtClean="0">
                <a:solidFill>
                  <a:schemeClr val="tx1"/>
                </a:solidFill>
              </a:rPr>
              <a:t>n’est</a:t>
            </a:r>
            <a:r>
              <a:rPr lang="en-US" sz="3600" dirty="0" smtClean="0">
                <a:solidFill>
                  <a:schemeClr val="tx1"/>
                </a:solidFill>
              </a:rPr>
              <a:t> pas la fin…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2305" y="1037757"/>
            <a:ext cx="8278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… </a:t>
            </a:r>
            <a:r>
              <a:rPr lang="en-US" sz="2400" dirty="0" err="1" smtClean="0">
                <a:solidFill>
                  <a:schemeClr val="tx1"/>
                </a:solidFill>
              </a:rPr>
              <a:t>c’est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juste</a:t>
            </a:r>
            <a:r>
              <a:rPr lang="en-US" sz="2400" dirty="0" smtClean="0">
                <a:solidFill>
                  <a:schemeClr val="tx1"/>
                </a:solidFill>
              </a:rPr>
              <a:t> le début de </a:t>
            </a:r>
            <a:r>
              <a:rPr lang="en-US" sz="2400" dirty="0" err="1" smtClean="0">
                <a:solidFill>
                  <a:schemeClr val="tx1"/>
                </a:solidFill>
              </a:rPr>
              <a:t>votre</a:t>
            </a:r>
            <a:r>
              <a:rPr lang="en-US" sz="2400" dirty="0" smtClean="0">
                <a:solidFill>
                  <a:schemeClr val="tx1"/>
                </a:solidFill>
              </a:rPr>
              <a:t> voyage !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Kanban </a:t>
            </a:r>
            <a:r>
              <a:rPr lang="en-US" sz="2400" dirty="0" err="1" smtClean="0">
                <a:solidFill>
                  <a:schemeClr val="tx1"/>
                </a:solidFill>
              </a:rPr>
              <a:t>n’est</a:t>
            </a:r>
            <a:r>
              <a:rPr lang="en-US" sz="2400" dirty="0" smtClean="0">
                <a:solidFill>
                  <a:schemeClr val="tx1"/>
                </a:solidFill>
              </a:rPr>
              <a:t> pas </a:t>
            </a:r>
            <a:r>
              <a:rPr lang="en-US" sz="2400" dirty="0" err="1" smtClean="0">
                <a:solidFill>
                  <a:schemeClr val="tx1"/>
                </a:solidFill>
              </a:rPr>
              <a:t>seulement</a:t>
            </a:r>
            <a:r>
              <a:rPr lang="en-US" sz="2400" dirty="0" smtClean="0">
                <a:solidFill>
                  <a:schemeClr val="tx1"/>
                </a:solidFill>
              </a:rPr>
              <a:t> un tableau;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Lean </a:t>
            </a:r>
            <a:r>
              <a:rPr lang="en-US" sz="2400" dirty="0" err="1" smtClean="0">
                <a:solidFill>
                  <a:schemeClr val="tx1"/>
                </a:solidFill>
              </a:rPr>
              <a:t>n’est</a:t>
            </a:r>
            <a:r>
              <a:rPr lang="en-US" sz="2400" dirty="0" smtClean="0">
                <a:solidFill>
                  <a:schemeClr val="tx1"/>
                </a:solidFill>
              </a:rPr>
              <a:t> pas </a:t>
            </a:r>
            <a:r>
              <a:rPr lang="en-US" sz="2400" dirty="0" err="1" smtClean="0">
                <a:solidFill>
                  <a:schemeClr val="tx1"/>
                </a:solidFill>
              </a:rPr>
              <a:t>seulement</a:t>
            </a:r>
            <a:r>
              <a:rPr lang="en-US" sz="2400" dirty="0" smtClean="0">
                <a:solidFill>
                  <a:schemeClr val="tx1"/>
                </a:solidFill>
              </a:rPr>
              <a:t> Kanban.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Soyez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curieux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respectez</a:t>
            </a:r>
            <a:r>
              <a:rPr lang="en-US" sz="2400" dirty="0" smtClean="0">
                <a:solidFill>
                  <a:schemeClr val="tx1"/>
                </a:solidFill>
              </a:rPr>
              <a:t> les gens et </a:t>
            </a:r>
            <a:r>
              <a:rPr lang="en-US" sz="2400" dirty="0" err="1" smtClean="0">
                <a:solidFill>
                  <a:schemeClr val="tx1"/>
                </a:solidFill>
              </a:rPr>
              <a:t>améliorez-vous</a:t>
            </a:r>
            <a:r>
              <a:rPr lang="en-US" sz="2400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Toujours</a:t>
            </a:r>
            <a:r>
              <a:rPr lang="en-US" sz="2400" dirty="0" smtClean="0">
                <a:solidFill>
                  <a:schemeClr val="tx1"/>
                </a:solidFill>
              </a:rPr>
              <a:t> !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Immagine 1" descr="illustrazione-05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2" b="96754" l="9961" r="89844">
                        <a14:foregroundMark x1="30957" y1="92509" x2="30957" y2="92509"/>
                        <a14:foregroundMark x1="52637" y1="5868" x2="52637" y2="5868"/>
                        <a14:foregroundMark x1="72363" y1="94507" x2="72363" y2="94507"/>
                        <a14:foregroundMark x1="29395" y1="95506" x2="29395" y2="95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78" y="2524031"/>
            <a:ext cx="3432097" cy="26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Shape 531"/>
          <p:cNvSpPr/>
          <p:nvPr/>
        </p:nvSpPr>
        <p:spPr>
          <a:xfrm>
            <a:off x="4508136" y="2695442"/>
            <a:ext cx="2893219" cy="103105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9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6700"/>
          </a:p>
        </p:txBody>
      </p:sp>
      <p:grpSp>
        <p:nvGrpSpPr>
          <p:cNvPr id="5" name="Gruppo 4"/>
          <p:cNvGrpSpPr/>
          <p:nvPr/>
        </p:nvGrpSpPr>
        <p:grpSpPr>
          <a:xfrm>
            <a:off x="5137959" y="4292035"/>
            <a:ext cx="4076920" cy="1196746"/>
            <a:chOff x="292100" y="761930"/>
            <a:chExt cx="4852271" cy="1436095"/>
          </a:xfrm>
        </p:grpSpPr>
        <p:sp>
          <p:nvSpPr>
            <p:cNvPr id="527" name="Shape 527"/>
            <p:cNvSpPr/>
            <p:nvPr/>
          </p:nvSpPr>
          <p:spPr>
            <a:xfrm>
              <a:off x="1678780" y="1505126"/>
              <a:ext cx="3465591" cy="66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l">
                <a:defRPr sz="1800"/>
              </a:pPr>
              <a:r>
                <a:rPr lang="en-US" sz="1800" dirty="0">
                  <a:solidFill>
                    <a:srgbClr val="FFCB00"/>
                  </a:solidFill>
                  <a:sym typeface="Helvetica Neue"/>
                </a:rPr>
                <a:t>giulio</a:t>
              </a:r>
              <a:r>
                <a:rPr sz="1800" dirty="0">
                  <a:solidFill>
                    <a:srgbClr val="FFCB00"/>
                  </a:solidFill>
                  <a:sym typeface="Helvetica Neue"/>
                </a:rPr>
                <a:t>@agilereloaded.it</a:t>
              </a:r>
            </a:p>
            <a:p>
              <a:pPr lvl="0" algn="l">
                <a:defRPr sz="1800"/>
              </a:pPr>
              <a:r>
                <a:rPr sz="1800" dirty="0">
                  <a:solidFill>
                    <a:srgbClr val="FFFFFF"/>
                  </a:solidFill>
                  <a:sym typeface="Helvetica Neue"/>
                </a:rPr>
                <a:t>@</a:t>
              </a:r>
              <a:r>
                <a:rPr lang="en-US" sz="1800" dirty="0">
                  <a:solidFill>
                    <a:srgbClr val="FFFFFF"/>
                  </a:solidFill>
                  <a:sym typeface="Helvetica Neue"/>
                </a:rPr>
                <a:t>giulioroggero</a:t>
              </a:r>
              <a:endParaRPr sz="1800" dirty="0">
                <a:solidFill>
                  <a:srgbClr val="FFFFFF"/>
                </a:solidFill>
                <a:sym typeface="Helvetica Neue"/>
              </a:endParaRP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5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100" y="906594"/>
              <a:ext cx="1291431" cy="1291431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1583532" y="761930"/>
              <a:ext cx="3526112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</a:rPr>
                <a:t>Giulio Roggero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01" y="467430"/>
            <a:ext cx="2635615" cy="2839862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3058093" y="1097876"/>
            <a:ext cx="5674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 err="1" smtClean="0">
                <a:solidFill>
                  <a:schemeClr val="bg1"/>
                </a:solidFill>
              </a:rPr>
              <a:t>Visitez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  <a:hlinkClick r:id="rId5"/>
              </a:rPr>
              <a:t>www.agilereloaded.it</a:t>
            </a:r>
            <a:endParaRPr lang="en-US" sz="3600" i="1" dirty="0">
              <a:solidFill>
                <a:schemeClr val="bg1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i="1" dirty="0" smtClean="0">
                <a:solidFill>
                  <a:schemeClr val="bg1"/>
                </a:solidFill>
              </a:rPr>
              <a:t>pour plus </a:t>
            </a:r>
            <a:r>
              <a:rPr lang="en-US" sz="3600" i="1" dirty="0" err="1" smtClean="0">
                <a:solidFill>
                  <a:schemeClr val="bg1"/>
                </a:solidFill>
              </a:rPr>
              <a:t>d’informations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5" name="Shape 527"/>
          <p:cNvSpPr/>
          <p:nvPr/>
        </p:nvSpPr>
        <p:spPr>
          <a:xfrm>
            <a:off x="357101" y="4657784"/>
            <a:ext cx="291181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1800"/>
            </a:pPr>
            <a:r>
              <a:rPr lang="fr-FR" sz="1800" dirty="0" smtClean="0">
                <a:solidFill>
                  <a:srgbClr val="FFFFFF"/>
                </a:solidFill>
                <a:sym typeface="Helvetica Neue"/>
              </a:rPr>
              <a:t>Traduction en français par</a:t>
            </a:r>
            <a:endParaRPr lang="fr-FR" sz="1800" dirty="0">
              <a:solidFill>
                <a:srgbClr val="FFFFFF"/>
              </a:solidFill>
              <a:sym typeface="Helvetica Neue"/>
            </a:endParaRPr>
          </a:p>
          <a:p>
            <a:pPr lvl="0" algn="l">
              <a:defRPr sz="1800"/>
            </a:pPr>
            <a:r>
              <a:rPr lang="fr-FR" sz="1800" dirty="0" smtClean="0">
                <a:solidFill>
                  <a:srgbClr val="FFCB00"/>
                </a:solidFill>
                <a:sym typeface="Helvetica Neue"/>
              </a:rPr>
              <a:t>Franck Beulé</a:t>
            </a:r>
          </a:p>
          <a:p>
            <a:pPr lvl="0" algn="l">
              <a:defRPr sz="1800"/>
            </a:pPr>
            <a:r>
              <a:rPr lang="fr-FR" sz="1800" dirty="0" smtClean="0">
                <a:solidFill>
                  <a:srgbClr val="FFCB00"/>
                </a:solidFill>
                <a:sym typeface="Helvetica Neue"/>
                <a:hlinkClick r:id="rId6"/>
              </a:rPr>
              <a:t>beule.fr</a:t>
            </a:r>
            <a:endParaRPr sz="1800" dirty="0">
              <a:solidFill>
                <a:srgbClr val="FFCB00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33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353839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5868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5" y="253600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353839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41" name="Immagine 22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4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sp>
        <p:nvSpPr>
          <p:cNvPr id="4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5171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42" name="Immagine 22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4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sp>
        <p:nvSpPr>
          <p:cNvPr id="4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grpSp>
        <p:nvGrpSpPr>
          <p:cNvPr id="5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53" name="Immagine 25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5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sp>
        <p:nvSpPr>
          <p:cNvPr id="5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40062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353839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sp>
        <p:nvSpPr>
          <p:cNvPr id="7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12217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7" y="1865783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8" y="1692177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61093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7" y="1649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4123414" y="3214585"/>
            <a:ext cx="1484702" cy="430887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Limites WIP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4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4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8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1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4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rgbClr val="FF0000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rgbClr val="FF0000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rgbClr val="FF0000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65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3863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Kanban pas à pas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23" name="Immagine 22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26" name="Immagine 25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31" name="Immagine 30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8" y="1171859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0" y="262761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189914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50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54" y="166104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0" y="262761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189914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61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54" y="166104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0" y="262761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1" y="244477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00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5064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Partons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d’une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liste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tâches</a:t>
            </a:r>
            <a:r>
              <a:rPr lang="en-US" sz="2600" dirty="0" smtClean="0">
                <a:solidFill>
                  <a:schemeClr val="tx1"/>
                </a:solidFill>
              </a:rPr>
              <a:t> …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80" y="166104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0" y="262761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1" y="244477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68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4" y="1670451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0" y="2627612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1" y="244477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65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4" y="1670451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74" y="3182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1" y="244477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4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3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7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5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0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3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55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4" y="1670451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74" y="318264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8" y="329570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1" y="244477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40756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8" y="4866746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4433854" y="3600289"/>
            <a:ext cx="920445" cy="43088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Flux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4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44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4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8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5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1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4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88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5" y="3871186"/>
            <a:ext cx="40518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Goulots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d'étranglement</a:t>
            </a:r>
            <a:r>
              <a:rPr lang="en-US" sz="2600" dirty="0" smtClean="0">
                <a:solidFill>
                  <a:schemeClr val="tx1"/>
                </a:solidFill>
              </a:rPr>
              <a:t> !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03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4" name="Immagine 4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42" y="3293318"/>
            <a:ext cx="722315" cy="659679"/>
          </a:xfrm>
          <a:prstGeom prst="rect">
            <a:avLst/>
          </a:prstGeom>
        </p:spPr>
      </p:pic>
      <p:grpSp>
        <p:nvGrpSpPr>
          <p:cNvPr id="4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44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42" y="3293318"/>
            <a:ext cx="722315" cy="659679"/>
          </a:xfrm>
          <a:prstGeom prst="rect">
            <a:avLst/>
          </a:prstGeom>
        </p:spPr>
      </p:pic>
      <p:pic>
        <p:nvPicPr>
          <p:cNvPr id="2" name="Immagine 1" descr="exclamation-mar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59" y="3626085"/>
            <a:ext cx="620419" cy="630063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1661031" y="4319450"/>
            <a:ext cx="5966698" cy="769441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La limite WIP de Tests est 2 !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Terminez une tâche avant d’en démarrer une autre… 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622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3486434" y="3810246"/>
            <a:ext cx="5032147" cy="43088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Arrêtez de commencer, Commencez par finir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77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176452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3843581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pic>
        <p:nvPicPr>
          <p:cNvPr id="9" name="Immagine 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149" name="Immagine 14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2" y="1880323"/>
            <a:ext cx="722315" cy="659679"/>
          </a:xfrm>
          <a:prstGeom prst="rect">
            <a:avLst/>
          </a:prstGeom>
        </p:spPr>
      </p:pic>
      <p:pic>
        <p:nvPicPr>
          <p:cNvPr id="150" name="Immagine 14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151" name="Immagine 15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1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176452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70" y="336857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8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176452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23" y="361556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70" y="336857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61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176452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23" y="361556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79" y="2665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70" y="336857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81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3" y="1764526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23" y="361556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79" y="2665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70" y="3368577"/>
            <a:ext cx="722315" cy="659679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2022471" y="4522772"/>
            <a:ext cx="5093061" cy="43088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Retirez le blocage et le flux tiré redémarre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6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0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3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6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63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17395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Attentes</a:t>
            </a:r>
            <a:r>
              <a:rPr lang="en-US" sz="2600" dirty="0" smtClean="0">
                <a:solidFill>
                  <a:schemeClr val="tx1"/>
                </a:solidFill>
              </a:rPr>
              <a:t> !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72" y="1708082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41" y="2881613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06" y="263719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1" y="192736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31" y="1806948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56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72" y="1708082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41" y="2881613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06" y="2637190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1" y="1927362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31" y="1806948"/>
            <a:ext cx="722315" cy="659679"/>
          </a:xfrm>
          <a:prstGeom prst="rect">
            <a:avLst/>
          </a:prstGeom>
        </p:spPr>
      </p:pic>
      <p:pic>
        <p:nvPicPr>
          <p:cNvPr id="44" name="Immagine 43" descr="exclamation-mar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36" y="2421939"/>
            <a:ext cx="620419" cy="630063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1583410" y="3807252"/>
            <a:ext cx="4490332" cy="430887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Rien à développer, accélérez l’analyse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7" name="Immagine 106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1" name="Immagine 22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4" name="Immagine 25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7" name="Immagine 30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80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54729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Saluez</a:t>
            </a:r>
            <a:r>
              <a:rPr lang="en-US" sz="2600" dirty="0" smtClean="0">
                <a:solidFill>
                  <a:schemeClr val="tx1"/>
                </a:solidFill>
              </a:rPr>
              <a:t> les </a:t>
            </a:r>
            <a:r>
              <a:rPr lang="en-US" sz="2600" dirty="0" err="1" smtClean="0">
                <a:solidFill>
                  <a:schemeClr val="tx1"/>
                </a:solidFill>
              </a:rPr>
              <a:t>membres</a:t>
            </a:r>
            <a:r>
              <a:rPr lang="en-US" sz="2600" dirty="0" smtClean="0">
                <a:solidFill>
                  <a:schemeClr val="tx1"/>
                </a:solidFill>
              </a:rPr>
              <a:t> de </a:t>
            </a:r>
            <a:r>
              <a:rPr lang="en-US" sz="2600" dirty="0" err="1" smtClean="0">
                <a:solidFill>
                  <a:schemeClr val="tx1"/>
                </a:solidFill>
              </a:rPr>
              <a:t>l’équipe</a:t>
            </a:r>
            <a:r>
              <a:rPr lang="en-US" sz="2600" dirty="0" smtClean="0">
                <a:solidFill>
                  <a:schemeClr val="tx1"/>
                </a:solidFill>
              </a:rPr>
              <a:t> ! 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3" name="Immagine 2" descr="person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8" y="3895652"/>
            <a:ext cx="931333" cy="1497577"/>
          </a:xfrm>
          <a:prstGeom prst="rect">
            <a:avLst/>
          </a:prstGeom>
        </p:spPr>
      </p:pic>
      <p:pic>
        <p:nvPicPr>
          <p:cNvPr id="4" name="Immagine 3" descr="person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15" y="1816612"/>
            <a:ext cx="1165228" cy="1493680"/>
          </a:xfrm>
          <a:prstGeom prst="rect">
            <a:avLst/>
          </a:prstGeom>
        </p:spPr>
      </p:pic>
      <p:pic>
        <p:nvPicPr>
          <p:cNvPr id="6" name="Immagine 5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4" y="894686"/>
            <a:ext cx="813744" cy="1502854"/>
          </a:xfrm>
          <a:prstGeom prst="rect">
            <a:avLst/>
          </a:prstGeom>
        </p:spPr>
      </p:pic>
      <p:pic>
        <p:nvPicPr>
          <p:cNvPr id="7" name="Immagine 6" descr="person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86" y="3989724"/>
            <a:ext cx="837259" cy="1502413"/>
          </a:xfrm>
          <a:prstGeom prst="rect">
            <a:avLst/>
          </a:prstGeom>
        </p:spPr>
      </p:pic>
      <p:pic>
        <p:nvPicPr>
          <p:cNvPr id="8" name="Immagine 7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86" y="1129874"/>
            <a:ext cx="856074" cy="15004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26450" y="2380077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Charles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173146" y="2645366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Hélène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73289" y="5376446"/>
            <a:ext cx="639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Marc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047101" y="5414074"/>
            <a:ext cx="642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Jean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83472" y="3286951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Emma</a:t>
            </a:r>
            <a:endParaRPr lang="it-IT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Immagine 106" descr="short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24" y="243850"/>
            <a:ext cx="1323719" cy="808400"/>
          </a:xfrm>
          <a:prstGeom prst="rect">
            <a:avLst/>
          </a:prstGeom>
        </p:spPr>
      </p:pic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grpSp>
        <p:nvGrpSpPr>
          <p:cNvPr id="4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55" name="Immagine 106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5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5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59" name="Immagine 22" descr="short-tit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2" name="Immagine 25" descr="short-titl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65" name="Immagine 30" descr="short-titl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6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6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02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6" y="1698674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0" y="1694318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95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1" y="3871186"/>
            <a:ext cx="3813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… et </a:t>
            </a:r>
            <a:r>
              <a:rPr lang="en-US" sz="2600" dirty="0" err="1" smtClean="0">
                <a:solidFill>
                  <a:schemeClr val="tx1"/>
                </a:solidFill>
              </a:rPr>
              <a:t>ajoutons</a:t>
            </a:r>
            <a:r>
              <a:rPr lang="en-US" sz="2600" dirty="0" smtClean="0">
                <a:solidFill>
                  <a:schemeClr val="tx1"/>
                </a:solidFill>
              </a:rPr>
              <a:t> des </a:t>
            </a:r>
            <a:r>
              <a:rPr lang="en-US" sz="2600" dirty="0" err="1" smtClean="0">
                <a:solidFill>
                  <a:schemeClr val="tx1"/>
                </a:solidFill>
              </a:rPr>
              <a:t>états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69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3" y="1656689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0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78" y="1656689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89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2" name="Immagine 1" descr="question-mar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59" y="1678752"/>
            <a:ext cx="672060" cy="682507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831846" y="3929976"/>
            <a:ext cx="7922362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Hélène a terminé les tests. Quel élément va t’elle prendre maintenant ?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639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81" y="1835429"/>
            <a:ext cx="315151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73" y="2531578"/>
            <a:ext cx="354362" cy="62108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831843" y="3929976"/>
            <a:ext cx="8234947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Elle aide Jean si le travail à deux réduit la durée d’exécution de la tâche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59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42" y="2432109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81" y="1835429"/>
            <a:ext cx="315151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31" y="2456318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32" y="2456319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60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46" y="262025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81" y="1835429"/>
            <a:ext cx="315151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9" y="2644466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6" y="2644467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3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6" y="188220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2" name="Immagine 1" descr="question-mar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59" y="1678752"/>
            <a:ext cx="672060" cy="682507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2591029" y="3807680"/>
            <a:ext cx="6085320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Une autre solution s’il n’est pas possible d’aider Jean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57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70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" y="12435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8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5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2157544" y="3828488"/>
            <a:ext cx="6361037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Hélène va prendre une autre tâche dans la file d’attente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8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81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82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83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84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85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86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88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89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90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91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92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93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94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95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96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7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9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0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10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0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10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34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33" y="2507368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23" y="1920094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28" y="253157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32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03" y="3308499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20" y="2475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84" y="3265356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85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3843581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pic>
        <p:nvPicPr>
          <p:cNvPr id="9" name="Immagine 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149" name="Immagine 148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2" y="1880323"/>
            <a:ext cx="722315" cy="659679"/>
          </a:xfrm>
          <a:prstGeom prst="rect">
            <a:avLst/>
          </a:prstGeom>
        </p:spPr>
      </p:pic>
      <p:pic>
        <p:nvPicPr>
          <p:cNvPr id="150" name="Immagine 149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151" name="Immagine 150" descr="t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1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81" y="2834575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7" y="1949596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23" y="2851430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27" y="1929503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20" y="2475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43" y="1769578"/>
            <a:ext cx="354362" cy="621080"/>
          </a:xfrm>
          <a:prstGeom prst="rect">
            <a:avLst/>
          </a:prstGeom>
        </p:spPr>
      </p:pic>
      <p:grpSp>
        <p:nvGrpSpPr>
          <p:cNvPr id="5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13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77" y="2834575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20" y="2475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43" y="1769578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pic>
        <p:nvPicPr>
          <p:cNvPr id="57" name="Immagine 56" descr="person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grpSp>
        <p:nvGrpSpPr>
          <p:cNvPr id="5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3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0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1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4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5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6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7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8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69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0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1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2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3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08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98" y="2475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9" y="1741355"/>
            <a:ext cx="354362" cy="621080"/>
          </a:xfrm>
          <a:prstGeom prst="rect">
            <a:avLst/>
          </a:prstGeom>
        </p:spPr>
      </p:pic>
      <p:pic>
        <p:nvPicPr>
          <p:cNvPr id="56" name="Immagine 55" descr="question-mar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89" y="2186752"/>
            <a:ext cx="672060" cy="682507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2374659" y="4315680"/>
            <a:ext cx="6138219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Hélène et jean sont disponibles, quelle tâche prendre ?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8" name="Immagine 5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0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3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7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0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3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76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5" y="2192910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3" y="2136467"/>
            <a:ext cx="354362" cy="621080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900726" y="4368259"/>
            <a:ext cx="7723589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Prenez la tâche la plus importante à plusieurs pour accélérer le flux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8" name="Immagine 57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57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23" y="1852103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90" y="2127058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8" y="2070615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7" name="Immagine 56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25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64" y="194617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28" y="2221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164689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7" name="Immagine 56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57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67" y="39687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4243725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12" y="4187282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7" name="Immagine 56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91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04" y="407225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11" y="2983133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86" y="1863653"/>
            <a:ext cx="354362" cy="62108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5338013" y="3939383"/>
            <a:ext cx="713657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Ou …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7" name="Immagine 56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8" name="Immagine 57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95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98" y="2475132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9" y="1741355"/>
            <a:ext cx="354362" cy="621080"/>
          </a:xfrm>
          <a:prstGeom prst="rect">
            <a:avLst/>
          </a:prstGeom>
        </p:spPr>
      </p:pic>
      <p:pic>
        <p:nvPicPr>
          <p:cNvPr id="56" name="Immagine 55" descr="question-mar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89" y="2186752"/>
            <a:ext cx="672060" cy="682507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2104264" y="4305927"/>
            <a:ext cx="656461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… Travaillez en parallèle </a:t>
            </a: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</a:rPr>
              <a:t>si c’est moins efficace en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binôme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8" name="Immagine 5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9" name="Immagine 58" descr="person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0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1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2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3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7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0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3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5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09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289101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1917955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7" y="3086613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76" y="2042392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8" name="Immagine 57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81" name="CasellaDiTesto 56"/>
          <p:cNvSpPr txBox="1"/>
          <p:nvPr/>
        </p:nvSpPr>
        <p:spPr>
          <a:xfrm>
            <a:off x="2104264" y="4305927"/>
            <a:ext cx="656461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… Travaillez en parallèle </a:t>
            </a: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</a:rPr>
              <a:t>si c’est moins efficace en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binôme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004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939305" y="320779"/>
            <a:ext cx="2379629" cy="719239"/>
            <a:chOff x="3131739" y="102695"/>
            <a:chExt cx="2379629" cy="719239"/>
          </a:xfrm>
        </p:grpSpPr>
        <p:pic>
          <p:nvPicPr>
            <p:cNvPr id="4" name="Immagine 3" descr="long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739" y="102695"/>
              <a:ext cx="2379629" cy="719239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3664161" y="277648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149" name="Immagine 148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2" y="1880323"/>
            <a:ext cx="722315" cy="659679"/>
          </a:xfrm>
          <a:prstGeom prst="rect">
            <a:avLst/>
          </a:prstGeom>
        </p:spPr>
      </p:pic>
      <p:pic>
        <p:nvPicPr>
          <p:cNvPr id="150" name="Immagine 149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151" name="Immagine 150" descr="tas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1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55" y="2881611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86" y="1908547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35" y="3077205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24" y="2032984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8" name="Immagine 57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81" name="CasellaDiTesto 56"/>
          <p:cNvSpPr txBox="1"/>
          <p:nvPr/>
        </p:nvSpPr>
        <p:spPr>
          <a:xfrm>
            <a:off x="2104264" y="4305927"/>
            <a:ext cx="656461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… Travaillez en parallèle </a:t>
            </a: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</a:rPr>
              <a:t>si c’est moins efficace en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binôme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3605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18" y="2909833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5" y="1988079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49" y="1936769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64" y="1903413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4" y="2544997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95" y="3280276"/>
            <a:ext cx="722315" cy="659679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4" y="1967133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3" y="1694318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98" y="3105427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87" y="2061206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82" y="1996633"/>
            <a:ext cx="722315" cy="659679"/>
          </a:xfrm>
          <a:prstGeom prst="rect">
            <a:avLst/>
          </a:prstGeom>
        </p:spPr>
      </p:pic>
      <p:pic>
        <p:nvPicPr>
          <p:cNvPr id="58" name="Immagine 57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0" y="2068694"/>
            <a:ext cx="385515" cy="619906"/>
          </a:xfrm>
          <a:prstGeom prst="rect">
            <a:avLst/>
          </a:prstGeom>
        </p:spPr>
      </p:pic>
      <p:grpSp>
        <p:nvGrpSpPr>
          <p:cNvPr id="50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  <p:sp>
        <p:nvSpPr>
          <p:cNvPr id="81" name="CasellaDiTesto 56"/>
          <p:cNvSpPr txBox="1"/>
          <p:nvPr/>
        </p:nvSpPr>
        <p:spPr>
          <a:xfrm>
            <a:off x="2104264" y="4305927"/>
            <a:ext cx="6564618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… Travaillez en parallèle </a:t>
            </a:r>
            <a:r>
              <a:rPr lang="it-IT" sz="2200" dirty="0">
                <a:solidFill>
                  <a:schemeClr val="bg1"/>
                </a:solidFill>
                <a:latin typeface="Komika Title"/>
                <a:cs typeface="Komika Title"/>
              </a:rPr>
              <a:t>si c’est moins efficace en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binôme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</p:spTree>
    <p:extLst>
      <p:ext uri="{BB962C8B-B14F-4D97-AF65-F5344CB8AC3E}">
        <p14:creationId xmlns:p14="http://schemas.microsoft.com/office/powerpoint/2010/main" val="21496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91650" y="3871186"/>
            <a:ext cx="18389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Urgences</a:t>
            </a:r>
            <a:r>
              <a:rPr lang="en-US" sz="2600" dirty="0" smtClean="0">
                <a:solidFill>
                  <a:schemeClr val="tx1"/>
                </a:solidFill>
              </a:rPr>
              <a:t> !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pic>
        <p:nvPicPr>
          <p:cNvPr id="56" name="Immagine 5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9" name="Immagine 58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7" name="Immagine 4" descr="short-title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5" name="Immagine 22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8" name="Immagine 25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6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1" name="Immagine 30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3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4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64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4" name="Immagine 53" descr="person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388549" y="2568224"/>
            <a:ext cx="1568195" cy="933881"/>
            <a:chOff x="388545" y="2568222"/>
            <a:chExt cx="1568195" cy="933881"/>
          </a:xfrm>
        </p:grpSpPr>
        <p:pic>
          <p:nvPicPr>
            <p:cNvPr id="57" name="Immagine 56" descr="bug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58" name="Immagine 57" descr="urgent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pic>
        <p:nvPicPr>
          <p:cNvPr id="59" name="Immagine 5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0" name="Immagine 59" descr="person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2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3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4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6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67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68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69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0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1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2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3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4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5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6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7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88549" y="2568224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4" name="Immagine 6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2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1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91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88549" y="2568224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94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88549" y="2568224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715193" y="4479114"/>
            <a:ext cx="7402989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 une ligne dédiée aux urgences, ici on va le plus vite possible ! 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4" name="Immagine 6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98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88549" y="2568224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3" name="Immagine 62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52" name="Immagine 5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70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60327" y="4261557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2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40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" y="73981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grpSp>
        <p:nvGrpSpPr>
          <p:cNvPr id="16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" name="Immagine 4" descr="short-titl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939305" y="320779"/>
            <a:ext cx="2379629" cy="719239"/>
            <a:chOff x="3131739" y="102695"/>
            <a:chExt cx="2379629" cy="719239"/>
          </a:xfrm>
        </p:grpSpPr>
        <p:pic>
          <p:nvPicPr>
            <p:cNvPr id="4" name="Immagine 3" descr="long-titl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739" y="102695"/>
              <a:ext cx="2379629" cy="719239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3664161" y="271819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En cours</a:t>
              </a:r>
              <a:endParaRPr lang="it-IT" sz="1800" dirty="0"/>
            </a:p>
          </p:txBody>
        </p:sp>
      </p:grpSp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6621042" y="218194"/>
            <a:ext cx="1323719" cy="808400"/>
            <a:chOff x="6621038" y="102742"/>
            <a:chExt cx="1323719" cy="808400"/>
          </a:xfrm>
        </p:grpSpPr>
        <p:pic>
          <p:nvPicPr>
            <p:cNvPr id="107" name="Immagine 106" descr="short-titl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9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106" name="Connettore 1 105"/>
          <p:cNvCxnSpPr/>
          <p:nvPr/>
        </p:nvCxnSpPr>
        <p:spPr>
          <a:xfrm flipH="1">
            <a:off x="6093862" y="271994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" y="1472896"/>
            <a:ext cx="722315" cy="659679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Immagine 10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" y="2702872"/>
            <a:ext cx="722315" cy="659679"/>
          </a:xfrm>
          <a:prstGeom prst="rect">
            <a:avLst/>
          </a:prstGeom>
        </p:spPr>
      </p:pic>
      <p:pic>
        <p:nvPicPr>
          <p:cNvPr id="111" name="Immagine 11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7" y="1508302"/>
            <a:ext cx="722315" cy="659679"/>
          </a:xfrm>
          <a:prstGeom prst="rect">
            <a:avLst/>
          </a:prstGeom>
        </p:spPr>
      </p:pic>
      <p:pic>
        <p:nvPicPr>
          <p:cNvPr id="149" name="Immagine 148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2" y="1880323"/>
            <a:ext cx="722315" cy="659679"/>
          </a:xfrm>
          <a:prstGeom prst="rect">
            <a:avLst/>
          </a:prstGeom>
        </p:spPr>
      </p:pic>
      <p:pic>
        <p:nvPicPr>
          <p:cNvPr id="150" name="Immagine 149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0" y="3240121"/>
            <a:ext cx="722315" cy="659679"/>
          </a:xfrm>
          <a:prstGeom prst="rect">
            <a:avLst/>
          </a:prstGeom>
        </p:spPr>
      </p:pic>
      <p:pic>
        <p:nvPicPr>
          <p:cNvPr id="151" name="Immagine 150" descr="ta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1" y="1777696"/>
            <a:ext cx="722315" cy="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16" y="4292158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56" y="4601206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08" y="3980319"/>
            <a:ext cx="482334" cy="618293"/>
          </a:xfrm>
          <a:prstGeom prst="rect">
            <a:avLst/>
          </a:prstGeom>
        </p:spPr>
      </p:pic>
      <p:pic>
        <p:nvPicPr>
          <p:cNvPr id="64" name="Immagine 63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5" name="Immagine 64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3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08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7" y="4282752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97" y="4591800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49" y="3970910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84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06" y="4263937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7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81" y="4273346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24" y="3980319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07" y="4497726"/>
            <a:ext cx="354362" cy="621080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311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8" y="4235716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91" y="3942689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74" y="4460096"/>
            <a:ext cx="354362" cy="621080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505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61556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4" name="Immagine 53" descr="bu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63" y="4339197"/>
            <a:ext cx="769970" cy="731397"/>
          </a:xfrm>
          <a:prstGeom prst="rect">
            <a:avLst/>
          </a:prstGeom>
        </p:spPr>
      </p:pic>
      <p:pic>
        <p:nvPicPr>
          <p:cNvPr id="61" name="Immagine 60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63" name="Immagine 62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grpSp>
        <p:nvGrpSpPr>
          <p:cNvPr id="55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24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63" y="4339197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grpSp>
        <p:nvGrpSpPr>
          <p:cNvPr id="6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3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4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5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6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7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8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0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1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2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3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4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5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6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7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8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06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magine 58" descr="bu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63" y="4339197"/>
            <a:ext cx="769970" cy="731397"/>
          </a:xfrm>
          <a:prstGeom prst="rect">
            <a:avLst/>
          </a:prstGeom>
        </p:spPr>
      </p:pic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61" name="Immagine 60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3" y="4585671"/>
            <a:ext cx="466921" cy="443530"/>
          </a:xfrm>
          <a:prstGeom prst="rect">
            <a:avLst/>
          </a:prstGeom>
        </p:spPr>
      </p:pic>
      <p:pic>
        <p:nvPicPr>
          <p:cNvPr id="63" name="Immagine 62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3" y="4738071"/>
            <a:ext cx="466921" cy="443530"/>
          </a:xfrm>
          <a:prstGeom prst="rect">
            <a:avLst/>
          </a:prstGeom>
        </p:spPr>
      </p:pic>
      <p:pic>
        <p:nvPicPr>
          <p:cNvPr id="64" name="Immagine 63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33" y="4890471"/>
            <a:ext cx="466921" cy="443530"/>
          </a:xfrm>
          <a:prstGeom prst="rect">
            <a:avLst/>
          </a:prstGeom>
        </p:spPr>
      </p:pic>
      <p:grpSp>
        <p:nvGrpSpPr>
          <p:cNvPr id="65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6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7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8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9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0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1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3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4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5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6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7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8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9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0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1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68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91650" y="3871186"/>
            <a:ext cx="45544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Plus de </a:t>
            </a:r>
            <a:r>
              <a:rPr lang="en-US" sz="2600" dirty="0" err="1" smtClean="0">
                <a:solidFill>
                  <a:schemeClr val="tx1"/>
                </a:solidFill>
              </a:rPr>
              <a:t>niveaux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d’urgence</a:t>
            </a:r>
            <a:r>
              <a:rPr lang="en-US" sz="2600" dirty="0" smtClean="0">
                <a:solidFill>
                  <a:schemeClr val="tx1"/>
                </a:solidFill>
              </a:rPr>
              <a:t> ?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80391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pic>
        <p:nvPicPr>
          <p:cNvPr id="52" name="Immagine 51" descr="change-reques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8" y="4386186"/>
            <a:ext cx="787754" cy="736148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8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59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513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96155" y="3871186"/>
            <a:ext cx="37032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… </a:t>
            </a:r>
            <a:r>
              <a:rPr lang="en-US" sz="2600" dirty="0" err="1" smtClean="0">
                <a:solidFill>
                  <a:schemeClr val="tx1"/>
                </a:solidFill>
              </a:rPr>
              <a:t>ajoutons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des </a:t>
            </a:r>
            <a:r>
              <a:rPr lang="en-US" sz="2600" dirty="0" err="1" smtClean="0">
                <a:solidFill>
                  <a:schemeClr val="tx1"/>
                </a:solidFill>
              </a:rPr>
              <a:t>activés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1" y="2870245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3" y="1675504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564924" y="381200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1" y="190127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7" y="2540985"/>
            <a:ext cx="346575" cy="621908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2431103" y="4061680"/>
            <a:ext cx="3148619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Plus de niveaux d’urgence ?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4" name="Immagine 53" descr="urgen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280391"/>
            <a:ext cx="1568195" cy="933881"/>
          </a:xfrm>
          <a:prstGeom prst="rect">
            <a:avLst/>
          </a:prstGeom>
        </p:spPr>
      </p:pic>
      <p:pic>
        <p:nvPicPr>
          <p:cNvPr id="65" name="Immagine 64" descr="change-reques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8" y="4386186"/>
            <a:ext cx="787754" cy="736148"/>
          </a:xfrm>
          <a:prstGeom prst="rect">
            <a:avLst/>
          </a:prstGeom>
        </p:spPr>
      </p:pic>
      <p:grpSp>
        <p:nvGrpSpPr>
          <p:cNvPr id="58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9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32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57" y="422923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4" y="501707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9" y="432109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4" y="43672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3" y="434930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52898" y="391356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95524" y="391544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76341" y="391544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81339" y="391732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67" y="4230395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54" y="500102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347177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8" y="4140217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83409" y="3880256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15437" y="103682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01" y="4410888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86" y="441302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9" y="490623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2" y="4930442"/>
            <a:ext cx="346575" cy="621908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2468733" y="2199013"/>
            <a:ext cx="4812536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Vous pouvez mettre </a:t>
            </a:r>
            <a:r>
              <a:rPr lang="it-IT" sz="220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les </a:t>
            </a:r>
            <a:r>
              <a:rPr lang="it-IT" sz="220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urgences </a:t>
            </a: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en valeur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 en les déplaçant en haut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54" name="Immagine 53" descr="change-reques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" y="1498112"/>
            <a:ext cx="787754" cy="736148"/>
          </a:xfrm>
          <a:prstGeom prst="rect">
            <a:avLst/>
          </a:prstGeom>
        </p:spPr>
      </p:pic>
      <p:grpSp>
        <p:nvGrpSpPr>
          <p:cNvPr id="4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58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59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0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71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57" y="422923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4" y="501707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9" y="432109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4" y="43672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3" y="434930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52898" y="391356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95524" y="391544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76341" y="391544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81339" y="391732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67" y="4230395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54" y="500102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347177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8" y="4140217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83409" y="3880256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79140" y="1486377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743658" y="103682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CRITIque !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01" y="4410888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86" y="441302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9" y="490623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2" y="4930442"/>
            <a:ext cx="346575" cy="621908"/>
          </a:xfrm>
          <a:prstGeom prst="rect">
            <a:avLst/>
          </a:prstGeom>
        </p:spPr>
      </p:pic>
      <p:cxnSp>
        <p:nvCxnSpPr>
          <p:cNvPr id="52" name="Connettore 1 51"/>
          <p:cNvCxnSpPr/>
          <p:nvPr/>
        </p:nvCxnSpPr>
        <p:spPr>
          <a:xfrm>
            <a:off x="504105" y="2461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715437" y="246674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468733" y="2199013"/>
            <a:ext cx="5453737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Et faire des lignes pour les différentes priorités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70" name="Immagine 69" descr="change-reques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" y="2993889"/>
            <a:ext cx="787754" cy="736148"/>
          </a:xfrm>
          <a:prstGeom prst="rect">
            <a:avLst/>
          </a:prstGeom>
        </p:spPr>
      </p:pic>
      <p:grpSp>
        <p:nvGrpSpPr>
          <p:cNvPr id="54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5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1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2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3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5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6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7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8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9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0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1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2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56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57" y="422923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4" y="5017079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9" y="4321095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4" y="4367270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3" y="4349304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152898" y="391356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095524" y="391544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76341" y="391544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781339" y="391732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67" y="4230395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54" y="5001020"/>
            <a:ext cx="385515" cy="619906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347177"/>
            <a:ext cx="367994" cy="622091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8" y="4140217"/>
            <a:ext cx="354362" cy="621080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483409" y="3880256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379140" y="1486377"/>
            <a:ext cx="1568195" cy="933881"/>
            <a:chOff x="388545" y="2568222"/>
            <a:chExt cx="1568195" cy="933881"/>
          </a:xfrm>
        </p:grpSpPr>
        <p:pic>
          <p:nvPicPr>
            <p:cNvPr id="59" name="Immagine 58" descr="bug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22" y="2655270"/>
              <a:ext cx="769970" cy="731397"/>
            </a:xfrm>
            <a:prstGeom prst="rect">
              <a:avLst/>
            </a:prstGeom>
          </p:spPr>
        </p:pic>
        <p:pic>
          <p:nvPicPr>
            <p:cNvPr id="60" name="Immagine 59" descr="urgent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45" y="2568222"/>
              <a:ext cx="1568195" cy="933881"/>
            </a:xfrm>
            <a:prstGeom prst="rect">
              <a:avLst/>
            </a:prstGeom>
          </p:spPr>
        </p:pic>
      </p:grpSp>
      <p:sp>
        <p:nvSpPr>
          <p:cNvPr id="57" name="CasellaDiTesto 56"/>
          <p:cNvSpPr txBox="1"/>
          <p:nvPr/>
        </p:nvSpPr>
        <p:spPr>
          <a:xfrm>
            <a:off x="395599" y="103682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CRITIQUE !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1" name="Immagine 6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01" y="4410888"/>
            <a:ext cx="722315" cy="659679"/>
          </a:xfrm>
          <a:prstGeom prst="rect">
            <a:avLst/>
          </a:prstGeom>
        </p:spPr>
      </p:pic>
      <p:pic>
        <p:nvPicPr>
          <p:cNvPr id="62" name="Immagine 61" descr="person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86" y="4413029"/>
            <a:ext cx="482334" cy="618293"/>
          </a:xfrm>
          <a:prstGeom prst="rect">
            <a:avLst/>
          </a:prstGeom>
        </p:spPr>
      </p:pic>
      <p:pic>
        <p:nvPicPr>
          <p:cNvPr id="63" name="Immagine 6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9" y="4906233"/>
            <a:ext cx="722315" cy="659679"/>
          </a:xfrm>
          <a:prstGeom prst="rect">
            <a:avLst/>
          </a:prstGeom>
        </p:spPr>
      </p:pic>
      <p:pic>
        <p:nvPicPr>
          <p:cNvPr id="64" name="Immagine 63" descr="person-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2" y="4930442"/>
            <a:ext cx="346575" cy="621908"/>
          </a:xfrm>
          <a:prstGeom prst="rect">
            <a:avLst/>
          </a:prstGeom>
        </p:spPr>
      </p:pic>
      <p:cxnSp>
        <p:nvCxnSpPr>
          <p:cNvPr id="52" name="Connettore 1 51"/>
          <p:cNvCxnSpPr/>
          <p:nvPr/>
        </p:nvCxnSpPr>
        <p:spPr>
          <a:xfrm>
            <a:off x="504105" y="2461617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1669365" y="1125205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1690061" y="247234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4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461448" y="246674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468733" y="2199013"/>
            <a:ext cx="4155305" cy="430887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Ajoutez une limite WIP à chaque ligne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72" name="Immagine 71" descr="change-reques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" y="2946852"/>
            <a:ext cx="787754" cy="736148"/>
          </a:xfrm>
          <a:prstGeom prst="rect">
            <a:avLst/>
          </a:prstGeom>
        </p:spPr>
      </p:pic>
      <p:grpSp>
        <p:nvGrpSpPr>
          <p:cNvPr id="65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7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70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71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73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74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5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7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8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9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80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81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82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83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84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5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7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87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91650" y="3871186"/>
            <a:ext cx="6457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Les gars, </a:t>
            </a:r>
            <a:r>
              <a:rPr lang="en-US" sz="3600" dirty="0" err="1" smtClean="0">
                <a:solidFill>
                  <a:schemeClr val="tx1"/>
                </a:solidFill>
              </a:rPr>
              <a:t>il</a:t>
            </a:r>
            <a:r>
              <a:rPr lang="en-US" sz="3600" dirty="0" smtClean="0">
                <a:solidFill>
                  <a:schemeClr val="tx1"/>
                </a:solidFill>
              </a:rPr>
              <a:t> y a un </a:t>
            </a:r>
            <a:r>
              <a:rPr lang="en-US" sz="3600" dirty="0" err="1" smtClean="0">
                <a:solidFill>
                  <a:schemeClr val="tx1"/>
                </a:solidFill>
              </a:rPr>
              <a:t>problème</a:t>
            </a:r>
            <a:r>
              <a:rPr lang="en-US" sz="3600" dirty="0" smtClean="0">
                <a:solidFill>
                  <a:schemeClr val="tx1"/>
                </a:solidFill>
              </a:rPr>
              <a:t> 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grpSp>
        <p:nvGrpSpPr>
          <p:cNvPr id="59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1" name="Immagine 4" descr="short-titl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3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4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5" name="Immagine 106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6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7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69" name="Immagine 22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0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1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2" name="Immagine 25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3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4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5" name="Immagine 30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6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7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8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79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29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4346409" y="3616295"/>
            <a:ext cx="4200189" cy="430887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</a:rPr>
              <a:t>Ce développement ne fonctionne pas !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3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4" name="Immagine 4" descr="short-title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78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pic>
        <p:nvPicPr>
          <p:cNvPr id="63" name="Immagine 62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5" y="2444545"/>
            <a:ext cx="605833" cy="575483"/>
          </a:xfrm>
          <a:prstGeom prst="rect">
            <a:avLst/>
          </a:prstGeom>
        </p:spPr>
      </p:pic>
      <p:grpSp>
        <p:nvGrpSpPr>
          <p:cNvPr id="6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4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26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pic>
        <p:nvPicPr>
          <p:cNvPr id="63" name="Immagine 62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68" y="2773804"/>
            <a:ext cx="605833" cy="575483"/>
          </a:xfrm>
          <a:prstGeom prst="rect">
            <a:avLst/>
          </a:prstGeom>
        </p:spPr>
      </p:pic>
      <p:sp>
        <p:nvSpPr>
          <p:cNvPr id="64" name="CasellaDiTesto 63"/>
          <p:cNvSpPr txBox="1"/>
          <p:nvPr/>
        </p:nvSpPr>
        <p:spPr>
          <a:xfrm>
            <a:off x="3094214" y="3879807"/>
            <a:ext cx="4349268" cy="769441"/>
          </a:xfrm>
          <a:prstGeom prst="rect">
            <a:avLst/>
          </a:prstGeom>
          <a:solidFill>
            <a:srgbClr val="96969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Option 1 – Ajoutez l’élément bloquant </a:t>
            </a:r>
            <a:b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</a:br>
            <a:r>
              <a:rPr lang="it-IT" sz="2200" dirty="0" smtClean="0">
                <a:solidFill>
                  <a:schemeClr val="bg1"/>
                </a:solidFill>
                <a:latin typeface="Komika Title"/>
                <a:cs typeface="Komika Title"/>
                <a:sym typeface="Wingdings"/>
              </a:rPr>
              <a:t>dans la queue de développement</a:t>
            </a:r>
            <a:endParaRPr lang="it-IT" sz="22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grpSp>
        <p:nvGrpSpPr>
          <p:cNvPr id="6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5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6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7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8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9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70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2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3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4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5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6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7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8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9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80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6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48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blackbo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8"/>
            <a:ext cx="9230651" cy="5715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cxnSp>
        <p:nvCxnSpPr>
          <p:cNvPr id="47" name="Connettore 1 46"/>
          <p:cNvCxnSpPr/>
          <p:nvPr/>
        </p:nvCxnSpPr>
        <p:spPr>
          <a:xfrm flipH="1">
            <a:off x="2039840" y="299048"/>
            <a:ext cx="27438" cy="4909232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1 105"/>
          <p:cNvCxnSpPr/>
          <p:nvPr/>
        </p:nvCxnSpPr>
        <p:spPr>
          <a:xfrm flipH="1">
            <a:off x="7068880" y="25916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832684" y="257628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5526278" y="307402"/>
            <a:ext cx="46652" cy="5026085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4" y="1661045"/>
            <a:ext cx="722315" cy="659679"/>
          </a:xfrm>
          <a:prstGeom prst="rect">
            <a:avLst/>
          </a:prstGeom>
        </p:spPr>
      </p:pic>
      <p:pic>
        <p:nvPicPr>
          <p:cNvPr id="46" name="Immagine 45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2853390"/>
            <a:ext cx="722315" cy="659679"/>
          </a:xfrm>
          <a:prstGeom prst="rect">
            <a:avLst/>
          </a:prstGeom>
        </p:spPr>
      </p:pic>
      <p:pic>
        <p:nvPicPr>
          <p:cNvPr id="48" name="Immagine 47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64" y="2016301"/>
            <a:ext cx="722315" cy="659679"/>
          </a:xfrm>
          <a:prstGeom prst="rect">
            <a:avLst/>
          </a:prstGeom>
        </p:spPr>
      </p:pic>
      <p:pic>
        <p:nvPicPr>
          <p:cNvPr id="50" name="Immagine 49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9" y="1855522"/>
            <a:ext cx="722315" cy="659679"/>
          </a:xfrm>
          <a:prstGeom prst="rect">
            <a:avLst/>
          </a:prstGeom>
        </p:spPr>
      </p:pic>
      <p:pic>
        <p:nvPicPr>
          <p:cNvPr id="51" name="Immagine 50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0" y="1508302"/>
            <a:ext cx="722315" cy="659679"/>
          </a:xfrm>
          <a:prstGeom prst="rect">
            <a:avLst/>
          </a:prstGeom>
        </p:spPr>
      </p:pic>
      <p:cxnSp>
        <p:nvCxnSpPr>
          <p:cNvPr id="33" name="Connettore 1 32"/>
          <p:cNvCxnSpPr/>
          <p:nvPr/>
        </p:nvCxnSpPr>
        <p:spPr>
          <a:xfrm flipH="1">
            <a:off x="2944521" y="1110076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4677371" y="1111957"/>
            <a:ext cx="47036" cy="411103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2" y="1718647"/>
            <a:ext cx="722315" cy="659679"/>
          </a:xfrm>
          <a:prstGeom prst="rect">
            <a:avLst/>
          </a:prstGeom>
        </p:spPr>
      </p:pic>
      <p:pic>
        <p:nvPicPr>
          <p:cNvPr id="53" name="Immagine 52" descr="person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9" y="1835429"/>
            <a:ext cx="367994" cy="622091"/>
          </a:xfrm>
          <a:prstGeom prst="rect">
            <a:avLst/>
          </a:prstGeom>
        </p:spPr>
      </p:pic>
      <p:cxnSp>
        <p:nvCxnSpPr>
          <p:cNvPr id="56" name="Connettore 1 55"/>
          <p:cNvCxnSpPr/>
          <p:nvPr/>
        </p:nvCxnSpPr>
        <p:spPr>
          <a:xfrm>
            <a:off x="502224" y="3786222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urg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" y="4524952"/>
            <a:ext cx="1568195" cy="93388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30773" y="404718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err="1" smtClean="0">
                <a:solidFill>
                  <a:schemeClr val="bg1"/>
                </a:solidFill>
                <a:latin typeface="Komika Title"/>
                <a:cs typeface="Komika Title"/>
              </a:rPr>
              <a:t>Urgent</a:t>
            </a:r>
            <a:endParaRPr lang="it-IT" sz="18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pic>
        <p:nvPicPr>
          <p:cNvPr id="62" name="Immagine 61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6" y="1899140"/>
            <a:ext cx="722315" cy="659679"/>
          </a:xfrm>
          <a:prstGeom prst="rect">
            <a:avLst/>
          </a:prstGeom>
        </p:spPr>
      </p:pic>
      <p:pic>
        <p:nvPicPr>
          <p:cNvPr id="44" name="Immagine 43" descr="person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6" y="2616245"/>
            <a:ext cx="385515" cy="619906"/>
          </a:xfrm>
          <a:prstGeom prst="rect">
            <a:avLst/>
          </a:prstGeom>
        </p:spPr>
      </p:pic>
      <p:pic>
        <p:nvPicPr>
          <p:cNvPr id="52" name="Immagine 51" descr="person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9" y="1637874"/>
            <a:ext cx="482334" cy="618293"/>
          </a:xfrm>
          <a:prstGeom prst="rect">
            <a:avLst/>
          </a:prstGeom>
        </p:spPr>
      </p:pic>
      <p:pic>
        <p:nvPicPr>
          <p:cNvPr id="49" name="Immagine 48" descr="tas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4" y="2516776"/>
            <a:ext cx="722315" cy="659679"/>
          </a:xfrm>
          <a:prstGeom prst="rect">
            <a:avLst/>
          </a:prstGeom>
        </p:spPr>
      </p:pic>
      <p:pic>
        <p:nvPicPr>
          <p:cNvPr id="58" name="Immagine 57" descr="person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61" y="2625651"/>
            <a:ext cx="346575" cy="621908"/>
          </a:xfrm>
          <a:prstGeom prst="rect">
            <a:avLst/>
          </a:prstGeom>
        </p:spPr>
      </p:pic>
      <p:pic>
        <p:nvPicPr>
          <p:cNvPr id="55" name="Immagine 54" descr="person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9" y="1572022"/>
            <a:ext cx="354362" cy="62108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1008957" y="375743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Komika Title"/>
                <a:cs typeface="Komika Title"/>
              </a:rPr>
              <a:t>3</a:t>
            </a:r>
          </a:p>
        </p:txBody>
      </p:sp>
      <p:pic>
        <p:nvPicPr>
          <p:cNvPr id="59" name="Immagine 58" descr="exclamation-mark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7" y="2826457"/>
            <a:ext cx="375826" cy="381668"/>
          </a:xfrm>
          <a:prstGeom prst="rect">
            <a:avLst/>
          </a:prstGeom>
        </p:spPr>
      </p:pic>
      <p:pic>
        <p:nvPicPr>
          <p:cNvPr id="63" name="Immagine 62" descr="bu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5" y="2444545"/>
            <a:ext cx="605833" cy="575483"/>
          </a:xfrm>
          <a:prstGeom prst="rect">
            <a:avLst/>
          </a:prstGeom>
        </p:spPr>
      </p:pic>
      <p:grpSp>
        <p:nvGrpSpPr>
          <p:cNvPr id="61" name="Gruppo 15"/>
          <p:cNvGrpSpPr/>
          <p:nvPr/>
        </p:nvGrpSpPr>
        <p:grpSpPr>
          <a:xfrm>
            <a:off x="409878" y="261262"/>
            <a:ext cx="1343935" cy="808400"/>
            <a:chOff x="332900" y="81670"/>
            <a:chExt cx="1343935" cy="808400"/>
          </a:xfrm>
        </p:grpSpPr>
        <p:pic>
          <p:nvPicPr>
            <p:cNvPr id="64" name="Immagine 4" descr="short-titl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00" y="81670"/>
              <a:ext cx="1343935" cy="808400"/>
            </a:xfrm>
            <a:prstGeom prst="rect">
              <a:avLst/>
            </a:prstGeom>
          </p:spPr>
        </p:pic>
        <p:sp>
          <p:nvSpPr>
            <p:cNvPr id="65" name="CasellaDiTesto 5"/>
            <p:cNvSpPr txBox="1"/>
            <p:nvPr/>
          </p:nvSpPr>
          <p:spPr>
            <a:xfrm>
              <a:off x="493690" y="30392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000000"/>
                  </a:solidFill>
                  <a:latin typeface="Komika Title - Axis"/>
                  <a:cs typeface="Komika Title - Axis"/>
                </a:rPr>
                <a:t>A faire</a:t>
              </a:r>
              <a:endParaRPr lang="it-IT" sz="1800" dirty="0">
                <a:solidFill>
                  <a:srgbClr val="000000"/>
                </a:solidFill>
                <a:latin typeface="Komika Title - Axis"/>
                <a:cs typeface="Komika Title - Axis"/>
              </a:endParaRPr>
            </a:p>
          </p:txBody>
        </p:sp>
      </p:grpSp>
      <p:grpSp>
        <p:nvGrpSpPr>
          <p:cNvPr id="66" name="Gruppo 16"/>
          <p:cNvGrpSpPr/>
          <p:nvPr/>
        </p:nvGrpSpPr>
        <p:grpSpPr>
          <a:xfrm>
            <a:off x="7365124" y="243850"/>
            <a:ext cx="1323719" cy="808400"/>
            <a:chOff x="6621038" y="102742"/>
            <a:chExt cx="1323719" cy="808400"/>
          </a:xfrm>
        </p:grpSpPr>
        <p:pic>
          <p:nvPicPr>
            <p:cNvPr id="67" name="Immagine 106" descr="short-titl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323719" cy="808400"/>
            </a:xfrm>
            <a:prstGeom prst="rect">
              <a:avLst/>
            </a:prstGeom>
          </p:spPr>
        </p:pic>
        <p:sp>
          <p:nvSpPr>
            <p:cNvPr id="68" name="CasellaDiTesto 97"/>
            <p:cNvSpPr txBox="1"/>
            <p:nvPr/>
          </p:nvSpPr>
          <p:spPr>
            <a:xfrm>
              <a:off x="6731723" y="353839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Terminé</a:t>
              </a:r>
              <a:endParaRPr lang="it-IT" sz="1800" dirty="0"/>
            </a:p>
          </p:txBody>
        </p:sp>
      </p:grpSp>
      <p:cxnSp>
        <p:nvCxnSpPr>
          <p:cNvPr id="69" name="Connettore 1 21"/>
          <p:cNvCxnSpPr/>
          <p:nvPr/>
        </p:nvCxnSpPr>
        <p:spPr>
          <a:xfrm>
            <a:off x="500342" y="1103231"/>
            <a:ext cx="8018239" cy="25657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20"/>
          <p:cNvGrpSpPr/>
          <p:nvPr/>
        </p:nvGrpSpPr>
        <p:grpSpPr>
          <a:xfrm>
            <a:off x="2124998" y="255139"/>
            <a:ext cx="1591199" cy="808400"/>
            <a:chOff x="6621038" y="102742"/>
            <a:chExt cx="1591199" cy="808400"/>
          </a:xfrm>
        </p:grpSpPr>
        <p:pic>
          <p:nvPicPr>
            <p:cNvPr id="71" name="Immagine 22" descr="short-titl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591199" cy="808400"/>
            </a:xfrm>
            <a:prstGeom prst="rect">
              <a:avLst/>
            </a:prstGeom>
          </p:spPr>
        </p:pic>
        <p:sp>
          <p:nvSpPr>
            <p:cNvPr id="72" name="CasellaDiTesto 23"/>
            <p:cNvSpPr txBox="1"/>
            <p:nvPr/>
          </p:nvSpPr>
          <p:spPr>
            <a:xfrm>
              <a:off x="6731723" y="410281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Analyse</a:t>
              </a:r>
              <a:endParaRPr lang="it-IT" sz="1800" dirty="0"/>
            </a:p>
          </p:txBody>
        </p:sp>
      </p:grpSp>
      <p:grpSp>
        <p:nvGrpSpPr>
          <p:cNvPr id="73" name="Gruppo 24"/>
          <p:cNvGrpSpPr/>
          <p:nvPr/>
        </p:nvGrpSpPr>
        <p:grpSpPr>
          <a:xfrm>
            <a:off x="4121375" y="253602"/>
            <a:ext cx="1218669" cy="808400"/>
            <a:chOff x="6621038" y="102742"/>
            <a:chExt cx="1105241" cy="808400"/>
          </a:xfrm>
        </p:grpSpPr>
        <p:pic>
          <p:nvPicPr>
            <p:cNvPr id="74" name="Immagine 25" descr="short-title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105241" cy="808400"/>
            </a:xfrm>
            <a:prstGeom prst="rect">
              <a:avLst/>
            </a:prstGeom>
          </p:spPr>
        </p:pic>
        <p:sp>
          <p:nvSpPr>
            <p:cNvPr id="75" name="CasellaDiTesto 26"/>
            <p:cNvSpPr txBox="1"/>
            <p:nvPr/>
          </p:nvSpPr>
          <p:spPr>
            <a:xfrm>
              <a:off x="6731723" y="457316"/>
              <a:ext cx="65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Dev.</a:t>
              </a:r>
              <a:endParaRPr lang="it-IT" sz="1800" dirty="0"/>
            </a:p>
          </p:txBody>
        </p:sp>
      </p:grpSp>
      <p:grpSp>
        <p:nvGrpSpPr>
          <p:cNvPr id="76" name="Gruppo 29"/>
          <p:cNvGrpSpPr/>
          <p:nvPr/>
        </p:nvGrpSpPr>
        <p:grpSpPr>
          <a:xfrm>
            <a:off x="5667015" y="252061"/>
            <a:ext cx="1363379" cy="808400"/>
            <a:chOff x="6621038" y="102742"/>
            <a:chExt cx="1236482" cy="808400"/>
          </a:xfrm>
        </p:grpSpPr>
        <p:pic>
          <p:nvPicPr>
            <p:cNvPr id="77" name="Immagine 30" descr="short-title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038" y="102742"/>
              <a:ext cx="1236482" cy="808400"/>
            </a:xfrm>
            <a:prstGeom prst="rect">
              <a:avLst/>
            </a:prstGeom>
          </p:spPr>
        </p:pic>
        <p:sp>
          <p:nvSpPr>
            <p:cNvPr id="78" name="CasellaDiTesto 31"/>
            <p:cNvSpPr txBox="1"/>
            <p:nvPr/>
          </p:nvSpPr>
          <p:spPr>
            <a:xfrm>
              <a:off x="6731723" y="466723"/>
              <a:ext cx="80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0000"/>
                  </a:solidFill>
                  <a:latin typeface="Komika Title - Axis"/>
                  <a:cs typeface="Komika Title - Axis"/>
                </a:defRPr>
              </a:lvl1pPr>
            </a:lstStyle>
            <a:p>
              <a:r>
                <a:rPr lang="it-IT" sz="1800" dirty="0" smtClean="0"/>
                <a:t>Tests</a:t>
              </a:r>
              <a:endParaRPr lang="it-IT" sz="1800" dirty="0"/>
            </a:p>
          </p:txBody>
        </p:sp>
      </p:grpSp>
      <p:sp>
        <p:nvSpPr>
          <p:cNvPr id="79" name="CasellaDiTesto 33"/>
          <p:cNvSpPr txBox="1"/>
          <p:nvPr/>
        </p:nvSpPr>
        <p:spPr>
          <a:xfrm>
            <a:off x="2134083" y="1157230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0" name="CasellaDiTesto 34"/>
          <p:cNvSpPr txBox="1"/>
          <p:nvPr/>
        </p:nvSpPr>
        <p:spPr>
          <a:xfrm>
            <a:off x="3076709" y="115911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1" name="CasellaDiTesto 36"/>
          <p:cNvSpPr txBox="1"/>
          <p:nvPr/>
        </p:nvSpPr>
        <p:spPr>
          <a:xfrm>
            <a:off x="3857526" y="11591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En cours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2" name="CasellaDiTesto 37"/>
          <p:cNvSpPr txBox="1"/>
          <p:nvPr/>
        </p:nvSpPr>
        <p:spPr>
          <a:xfrm>
            <a:off x="4762521" y="116099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600" dirty="0" smtClean="0">
                <a:solidFill>
                  <a:schemeClr val="bg1"/>
                </a:solidFill>
                <a:latin typeface="Komika Title"/>
                <a:cs typeface="Komika Title"/>
              </a:rPr>
              <a:t>Terminé</a:t>
            </a:r>
            <a:endParaRPr lang="it-IT" sz="1600" dirty="0">
              <a:solidFill>
                <a:schemeClr val="bg1"/>
              </a:solidFill>
              <a:latin typeface="Komika Title"/>
              <a:cs typeface="Komika Title"/>
            </a:endParaRPr>
          </a:p>
        </p:txBody>
      </p:sp>
      <p:sp>
        <p:nvSpPr>
          <p:cNvPr id="83" name="CasellaDiTesto 38"/>
          <p:cNvSpPr txBox="1"/>
          <p:nvPr/>
        </p:nvSpPr>
        <p:spPr>
          <a:xfrm>
            <a:off x="2832108" y="23988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4" name="CasellaDiTesto 39"/>
          <p:cNvSpPr txBox="1"/>
          <p:nvPr/>
        </p:nvSpPr>
        <p:spPr>
          <a:xfrm>
            <a:off x="4546140" y="2417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 smtClean="0">
                <a:solidFill>
                  <a:schemeClr val="tx1"/>
                </a:solidFill>
                <a:latin typeface="Komika Title"/>
                <a:cs typeface="Komika Title"/>
              </a:rPr>
              <a:t>3</a:t>
            </a:r>
            <a:endParaRPr lang="it-IT" sz="1800" dirty="0">
              <a:solidFill>
                <a:schemeClr val="tx1"/>
              </a:solidFill>
              <a:latin typeface="Komika Title"/>
              <a:cs typeface="Komika Title"/>
            </a:endParaRPr>
          </a:p>
        </p:txBody>
      </p:sp>
      <p:sp>
        <p:nvSpPr>
          <p:cNvPr id="85" name="CasellaDiTesto 40"/>
          <p:cNvSpPr txBox="1"/>
          <p:nvPr/>
        </p:nvSpPr>
        <p:spPr>
          <a:xfrm>
            <a:off x="6213130" y="25036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Komika Title - Axis"/>
                <a:cs typeface="Komika Title - Axi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  <a:latin typeface="Komika Title"/>
                <a:cs typeface="Komika Titl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0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SETTINGS" val="1"/>
  <p:tag name="ADVSHOWMETER" val="0"/>
  <p:tag name="ADVGLOBALTRANSITION" val="-1"/>
  <p:tag name="ADVSCREENWIDTH" val="800"/>
  <p:tag name="ADVSCREENHEIGHT" val="600"/>
  <p:tag name="ADVFASTTRANSITIONS" val="1"/>
  <p:tag name="ADVGAMMA" val="0.000000"/>
  <p:tag name="ADVDIMBULLETS" val="0"/>
  <p:tag name="ADVPANSCAN" val="0"/>
  <p:tag name="ADVBEVELING" val="1"/>
  <p:tag name="ADVSHADOWS" val="1"/>
  <p:tag name="ADVAATEXT" val="1"/>
  <p:tag name="ADVAASHAPES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61427</TotalTime>
  <Words>3560</Words>
  <Application>Microsoft Office PowerPoint</Application>
  <PresentationFormat>Affichage à l'écran (16:10)</PresentationFormat>
  <Paragraphs>2155</Paragraphs>
  <Slides>206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206</vt:i4>
      </vt:variant>
    </vt:vector>
  </HeadingPairs>
  <TitlesOfParts>
    <vt:vector size="216" baseType="lpstr">
      <vt:lpstr>Arial</vt:lpstr>
      <vt:lpstr>Calibri</vt:lpstr>
      <vt:lpstr>Helvetica Neue</vt:lpstr>
      <vt:lpstr>Komika Title</vt:lpstr>
      <vt:lpstr>Komika Title - Axis</vt:lpstr>
      <vt:lpstr>ＭＳ Ｐゴシック</vt:lpstr>
      <vt:lpstr>Times New Roman</vt:lpstr>
      <vt:lpstr>Trebuchet MS</vt:lpstr>
      <vt:lpstr>Wingdings</vt:lpstr>
      <vt:lpstr>Tema di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CEFRIEL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CEFRIEL</dc:title>
  <dc:creator>CEFRIEL</dc:creator>
  <cp:lastModifiedBy>Franck Beulé</cp:lastModifiedBy>
  <cp:revision>2472</cp:revision>
  <cp:lastPrinted>2004-02-10T11:22:50Z</cp:lastPrinted>
  <dcterms:created xsi:type="dcterms:W3CDTF">2009-12-21T05:22:06Z</dcterms:created>
  <dcterms:modified xsi:type="dcterms:W3CDTF">2015-10-03T08:18:33Z</dcterms:modified>
</cp:coreProperties>
</file>